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y="5143500" cx="9144000"/>
  <p:notesSz cx="6858000" cy="9144000"/>
  <p:embeddedFontLst>
    <p:embeddedFont>
      <p:font typeface="Open Sans SemiBold"/>
      <p:regular r:id="rId64"/>
      <p:bold r:id="rId65"/>
      <p:italic r:id="rId66"/>
      <p:boldItalic r:id="rId67"/>
    </p:embeddedFont>
    <p:embeddedFont>
      <p:font typeface="Open Sans ExtraBold"/>
      <p:bold r:id="rId68"/>
      <p:boldItalic r:id="rId69"/>
    </p:embeddedFont>
    <p:embeddedFont>
      <p:font typeface="Open Sans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572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Вікторія Пивоварова"/>
  <p:cmAuthor clrIdx="1" id="1" initials="" lastIdx="4" name="Polina Kyryliu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F277207-18DC-4A4F-BC5C-51C9F7899E4D}">
  <a:tblStyle styleId="{5F277207-18DC-4A4F-BC5C-51C9F7899E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57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OpenSans-boldItalic.fntdata"/><Relationship Id="rId72" Type="http://schemas.openxmlformats.org/officeDocument/2006/relationships/font" Target="fonts/OpenSans-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71" Type="http://schemas.openxmlformats.org/officeDocument/2006/relationships/font" Target="fonts/OpenSans-bold.fntdata"/><Relationship Id="rId70" Type="http://schemas.openxmlformats.org/officeDocument/2006/relationships/font" Target="fonts/OpenSans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OpenSansSemiBold-regular.fntdata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font" Target="fonts/OpenSansSemiBold-italic.fntdata"/><Relationship Id="rId21" Type="http://schemas.openxmlformats.org/officeDocument/2006/relationships/slide" Target="slides/slide14.xml"/><Relationship Id="rId65" Type="http://schemas.openxmlformats.org/officeDocument/2006/relationships/font" Target="fonts/OpenSansSemiBold-bold.fntdata"/><Relationship Id="rId24" Type="http://schemas.openxmlformats.org/officeDocument/2006/relationships/slide" Target="slides/slide17.xml"/><Relationship Id="rId68" Type="http://schemas.openxmlformats.org/officeDocument/2006/relationships/font" Target="fonts/OpenSansExtraBold-bold.fntdata"/><Relationship Id="rId23" Type="http://schemas.openxmlformats.org/officeDocument/2006/relationships/slide" Target="slides/slide16.xml"/><Relationship Id="rId67" Type="http://schemas.openxmlformats.org/officeDocument/2006/relationships/font" Target="fonts/OpenSansSemiBold-boldItalic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OpenSansExtraBold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12-16T09:52:37.497">
    <p:pos x="364" y="1523"/>
    <p:text>Пропонуємо прибрати "виключно", наприклад якщо телефонують батьки тощо.</p:text>
  </p:cm>
  <p:cm authorId="1" idx="1" dt="2024-12-16T09:52:37.497">
    <p:pos x="364" y="1523"/>
    <p:text>@victoriia.pyvovarova@gmail.com тоді в нас лишається питання: «чому важливо використовувати телефон для освітлення шляху, коли йдеш дорогою?», що, на мою думку, змінює сам сенс
Можливо в нотатках для вчителя додати: «Обговорюючи перше питання, зазначте, що телефон також можна використати для відповіді на дзвінок батьків»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4-12-16T09:54:22.961">
    <p:pos x="601" y="2191"/>
    <p:text>можливо вказати номер швидкої?</p:text>
  </p:cm>
  <p:cm authorId="1" idx="2" dt="2024-12-16T09:54:22.961">
    <p:pos x="601" y="2191"/>
    <p:text>Додали в нотатках: «Нагадайте дітям, що номер швидкої — 103»</p:text>
  </p:cm>
  <p:cm authorId="1" idx="3" dt="2024-12-16T09:53:54.018">
    <p:pos x="601" y="2191"/>
    <p:text>_Marked as resolved_</p:text>
  </p:cm>
  <p:cm authorId="1" idx="4" dt="2024-12-16T09:53:57.660">
    <p:pos x="601" y="2191"/>
    <p:text>_Re-opened_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1aefffad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11aefffad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d7a9d222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d7a9d222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Флікери на одязі роблять вас менш помітними для водіїв у темряві.</a:t>
            </a:r>
            <a:r>
              <a:rPr lang="uk">
                <a:solidFill>
                  <a:schemeClr val="dk1"/>
                </a:solidFill>
              </a:rPr>
              <a:t> Це неправильно. Насправді, флікери, або світловідбивальні елементи, роблять вас </a:t>
            </a:r>
            <a:r>
              <a:rPr b="1" lang="uk">
                <a:solidFill>
                  <a:schemeClr val="dk1"/>
                </a:solidFill>
              </a:rPr>
              <a:t>більш помітними</a:t>
            </a:r>
            <a:r>
              <a:rPr lang="uk">
                <a:solidFill>
                  <a:schemeClr val="dk1"/>
                </a:solidFill>
              </a:rPr>
              <a:t> для водіїв у темряві, що значно підвищує вашу безпеку на дорозі.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Темний одяг є безпечнішим для прогулянок у темну пору, оскільки його легше помітити.</a:t>
            </a:r>
            <a:r>
              <a:rPr lang="uk">
                <a:solidFill>
                  <a:schemeClr val="dk1"/>
                </a:solidFill>
              </a:rPr>
              <a:t> Це неправильно. </a:t>
            </a:r>
            <a:r>
              <a:rPr b="1" lang="uk">
                <a:solidFill>
                  <a:schemeClr val="dk1"/>
                </a:solidFill>
              </a:rPr>
              <a:t>Темний одяг важче помітити</a:t>
            </a:r>
            <a:r>
              <a:rPr lang="uk">
                <a:solidFill>
                  <a:schemeClr val="dk1"/>
                </a:solidFill>
              </a:rPr>
              <a:t> у темряві, тому для безпечних прогулянок краще обирати світлий одяг або одяг зі світловідбивальними елементами.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Переходити дорогу найкраще у місцях із хорошим освітленням і на пішохідних переходах.</a:t>
            </a:r>
            <a:r>
              <a:rPr lang="uk">
                <a:solidFill>
                  <a:schemeClr val="dk1"/>
                </a:solidFill>
              </a:rPr>
              <a:t> Це правильний варіант. Освітлені ділянки та пішохідні переходи є найбільш безпечними місцями для переходу дороги, оскільки водіям легше помітити пішоходів.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Краще йти й відповідати на термінові повідомлення друзів, ніж розряджати телефон ліхтариком.</a:t>
            </a:r>
            <a:r>
              <a:rPr lang="uk">
                <a:solidFill>
                  <a:schemeClr val="dk1"/>
                </a:solidFill>
              </a:rPr>
              <a:t> Це неправильно. Використовувати телефон як ліхтарик у темряві — набагато безпечніше, адже він допомагає бути видимим. Відповідати на повідомлення під час руху відволікає увагу та може призвести до небезпечних ситуацій.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У сильний снігопад видимість знижується, тому важливо використовувати світловідбивальні елементи, щоб бути помітними.</a:t>
            </a:r>
            <a:r>
              <a:rPr lang="uk">
                <a:solidFill>
                  <a:schemeClr val="dk1"/>
                </a:solidFill>
              </a:rPr>
              <a:t> Це правильний варіант. Під час снігопаду видимість для водіїв і пішоходів знижується, тому світловідбивальні елементи допоможуть бути помітними та зменшать ризик нещасних випадків.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39cdef0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139cdef0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20a7dece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120a7dece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20a7dece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20a7dece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1aefffad9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11aefffad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1aefffad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1aefffad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11aefffad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11aefffad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2cd09d354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12cd09d354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2cd09d35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12cd09d35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2cd09d3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2cd09d3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1aefffad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11aefffad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3c0e6464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13c0e6464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3c0e6464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13c0e6464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Нагадайте дітям, що номер швидкої — 103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1d2ca1c52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1d2ca1c52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20a7dece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120a7dece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120a7dece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120a7dece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2cd09d354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12cd09d354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120a7dece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120a7dece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1d2ca1c52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1d2ca1c52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d2ca1c52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1d2ca1c52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11aefffad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11aefffad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1d7a9d222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1d7a9d222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Правильні твердження: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Взуття з ребристою підошвою допоможе уникнути падіння під час ожеледиці. </a:t>
            </a:r>
            <a:r>
              <a:rPr lang="uk">
                <a:solidFill>
                  <a:schemeClr val="dk1"/>
                </a:solidFill>
              </a:rPr>
              <a:t>Ребриста підошва забезпечує краще зчеплення з поверхнею і допомагає уникати ковзання під час руху по льоду чи снігу.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Якщо лід починає тріщати під ногами, слід негайно повернутися назад човгаючим кроком. </a:t>
            </a:r>
            <a:r>
              <a:rPr lang="uk">
                <a:solidFill>
                  <a:schemeClr val="dk1"/>
                </a:solidFill>
              </a:rPr>
              <a:t>Човгаючий крок допомагає рівномірно розподілити вагу і зменшити навантаження на лід, що може запобігти його проламуванню.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Неправильні твердження: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Лід білого кольору міцніший за блакитний і витримує більшу вагу. </a:t>
            </a:r>
            <a:r>
              <a:rPr lang="uk">
                <a:solidFill>
                  <a:schemeClr val="dk1"/>
                </a:solidFill>
              </a:rPr>
              <a:t>Насправді, </a:t>
            </a:r>
            <a:r>
              <a:rPr b="1" lang="uk">
                <a:solidFill>
                  <a:schemeClr val="dk1"/>
                </a:solidFill>
              </a:rPr>
              <a:t>блакитний лід є міцнішим</a:t>
            </a:r>
            <a:r>
              <a:rPr lang="uk">
                <a:solidFill>
                  <a:schemeClr val="dk1"/>
                </a:solidFill>
              </a:rPr>
              <a:t>, оскільки він містить менше повітряних бульбашок і краще витримує навантаження. Білий лід, як правило, менш міцний через пористість.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Бурульки найбезпечніші, якщо перебувати під дахом, звідки вони звисають. </a:t>
            </a:r>
            <a:r>
              <a:rPr lang="uk">
                <a:solidFill>
                  <a:schemeClr val="dk1"/>
                </a:solidFill>
              </a:rPr>
              <a:t>Це неправильно. Стояти під дахом із бурульками небезпечно, оскільки вони можуть раптово відламатися і впасти, що може призвести до серйозних травм. Краще триматися подалі від місць, де звисають бурульки.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Перевіряти міцність льоду ударами ніг — безпечний спосіб переконатися, що лід витримає вагу. </a:t>
            </a:r>
            <a:r>
              <a:rPr lang="uk">
                <a:solidFill>
                  <a:schemeClr val="dk1"/>
                </a:solidFill>
              </a:rPr>
              <a:t>Перевіряти лід ударами ніг небезпечно, адже це може пошкодити його структуру і раптово проламати його. Замість цього слід використовувати палицю або інші засоби, щоб обережно перевірити товщину льоду, або не виходити на лід без відповідних знань і обладнання.</a:t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12cd09d35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12cd09d35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11aefffad9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11aefffad9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11aefffad9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11aefffad9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12cd09d354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12cd09d354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11fd5c083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11fd5c083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11fd5c083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311fd5c083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120a7decea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120a7decea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120a7dece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120a7dece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120a7decea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120a7decea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1aefffad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1aefffad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120a7decea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120a7decea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12cd09d354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12cd09d354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12cd09d354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12cd09d354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12cd09d354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12cd09d354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1237885f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1237885f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121f7cd79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121f7cd79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1de53faef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1de53faef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Правильні дії: 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Негайно покинь приміщення, де виникла пожежа. </a:t>
            </a:r>
            <a:r>
              <a:rPr lang="uk">
                <a:solidFill>
                  <a:schemeClr val="dk1"/>
                </a:solidFill>
              </a:rPr>
              <a:t>Це основна дія для уникнення небезпеки. Швидке залишення приміщення знижує ймовірність опіків та отруєння димом.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Якщо в приміщенні задимлено, пригинайся до підлоги, щоб не отруїтися продуктами горіння. </a:t>
            </a:r>
            <a:r>
              <a:rPr lang="uk">
                <a:solidFill>
                  <a:schemeClr val="dk1"/>
                </a:solidFill>
              </a:rPr>
              <a:t>Дим піднімається вгору, тому пересування в пригнутому положенні допоможе дихати менш задимленим повітрям, зменшуючи ймовірність отруєння.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Якщо не можеш покинути будівлю, вийди на балкон і клич на допомогу. </a:t>
            </a:r>
            <a:r>
              <a:rPr lang="uk">
                <a:solidFill>
                  <a:schemeClr val="dk1"/>
                </a:solidFill>
              </a:rPr>
              <a:t>Балкон — безпечніше місце для очікування допомоги, оскільки є доступ до свіжого повітря, а також рятувальники швидше помітять людину на відкритому просторі.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Якщо можливо, приклади до обличчя вологу тканину або серветку, аби захистити органи дихання. </a:t>
            </a:r>
            <a:r>
              <a:rPr lang="uk">
                <a:solidFill>
                  <a:schemeClr val="dk1"/>
                </a:solidFill>
              </a:rPr>
              <a:t>Волога тканина допомагає трохи відфільтрувати дим і полегшити дихання, захищаючи легені від шкідливих продуктів горіння.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Зателефонуй на номер 101 та повідом про пожежу. </a:t>
            </a:r>
            <a:r>
              <a:rPr lang="uk">
                <a:solidFill>
                  <a:schemeClr val="dk1"/>
                </a:solidFill>
              </a:rPr>
              <a:t>Повідомити про пожежу потрібно, аби швидко прибула допомога.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Неправильні дії: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Залишся в кімнаті та чекай вогнеборців. </a:t>
            </a:r>
            <a:r>
              <a:rPr lang="uk">
                <a:solidFill>
                  <a:schemeClr val="dk1"/>
                </a:solidFill>
              </a:rPr>
              <a:t>Це може бути небезпечно, якщо в кімнаті немає виходу для свіжого повітря. Краще залишити приміщення або вийти на балкон.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Вимкни всі електроприлади перед виходом, навіть якщо це забере час. </a:t>
            </a:r>
            <a:r>
              <a:rPr lang="uk">
                <a:solidFill>
                  <a:schemeClr val="dk1"/>
                </a:solidFill>
              </a:rPr>
              <a:t>На момент пожежі важливо якомога швидше покинути приміщення, а не витрачати час на вимикання електроприладів. Втеча з приміщення — найважливіше.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Користуйся ліфтом, якщо він не горить. </a:t>
            </a:r>
            <a:r>
              <a:rPr lang="uk">
                <a:solidFill>
                  <a:schemeClr val="dk1"/>
                </a:solidFill>
              </a:rPr>
              <a:t>Ліфт під час пожежі використовувати не можна, оскільки він може зупинитися через пошкодження електрики або заповнитися димом, що створить небезпечну </a:t>
            </a:r>
            <a:r>
              <a:rPr lang="uk">
                <a:solidFill>
                  <a:schemeClr val="dk1"/>
                </a:solidFill>
              </a:rPr>
              <a:t>пастку</a:t>
            </a:r>
            <a:r>
              <a:rPr lang="uk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Сховайся під ліжком або в шафі. </a:t>
            </a:r>
            <a:r>
              <a:rPr lang="uk">
                <a:solidFill>
                  <a:schemeClr val="dk1"/>
                </a:solidFill>
              </a:rPr>
              <a:t>Це небезпечно, оскільки там немає доступу до свіжого повітря, а рятувальникам буде важче тебе знайти. Краще покинути приміщення або вийти на балкон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12cd09d354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312cd09d354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1d7a9d222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31d7a9d222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Правильні твердження: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Ніколи не залишай запалену свічку без нагляду. </a:t>
            </a:r>
            <a:r>
              <a:rPr lang="uk">
                <a:solidFill>
                  <a:schemeClr val="dk1"/>
                </a:solidFill>
              </a:rPr>
              <a:t>Запалена свічка може спричинити пожежу, якщо її залишити без нагляду, особливо якщо поблизу є легкозаймисті предмети.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Одяг не можна сушити на обігрівачах, адже це може спричинити пожежу. </a:t>
            </a:r>
            <a:r>
              <a:rPr lang="uk">
                <a:solidFill>
                  <a:schemeClr val="dk1"/>
                </a:solidFill>
              </a:rPr>
              <a:t>Сушити одяг на обігрівачах небезпечно, оскільки може призвести до перегрівання та займання тканин.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300">
                <a:solidFill>
                  <a:schemeClr val="dk1"/>
                </a:solidFill>
              </a:rPr>
              <a:t>Неправильні твердження: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Під час пожежі можна скористатися ліфтом, аби швидко спуститися вниз. </a:t>
            </a:r>
            <a:r>
              <a:rPr lang="uk">
                <a:solidFill>
                  <a:schemeClr val="dk1"/>
                </a:solidFill>
              </a:rPr>
              <a:t>Під час пожежі </a:t>
            </a:r>
            <a:r>
              <a:rPr b="1" lang="uk">
                <a:solidFill>
                  <a:schemeClr val="dk1"/>
                </a:solidFill>
              </a:rPr>
              <a:t>ліфти використовувати заборонено</a:t>
            </a:r>
            <a:r>
              <a:rPr lang="uk">
                <a:solidFill>
                  <a:schemeClr val="dk1"/>
                </a:solidFill>
              </a:rPr>
              <a:t>, оскільки вони можуть зупинитися через перебої з електрикою або наповнитися димом, перетворюючись на пастку.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Пошкоджені розетки та дроти можна ремонтувати самостійно, якщо є інструкція. </a:t>
            </a:r>
            <a:r>
              <a:rPr lang="uk">
                <a:solidFill>
                  <a:schemeClr val="dk1"/>
                </a:solidFill>
              </a:rPr>
              <a:t>Ремонт електропроводки або розеток повинен виконувати лише фахівець. Неправильний ремонт може призвести до ураження струмом або пожежі.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uk">
                <a:solidFill>
                  <a:schemeClr val="dk1"/>
                </a:solidFill>
              </a:rPr>
              <a:t>Бенгальські вогники безпечні, якщо запалювати їх на вулиці, далеко від легкозаймистих предметів. </a:t>
            </a:r>
            <a:r>
              <a:rPr lang="uk">
                <a:solidFill>
                  <a:schemeClr val="dk1"/>
                </a:solidFill>
              </a:rPr>
              <a:t>Навіть за умови безпечної відстані бенгальські вогники можуть бути небезпечними, адже іскри можуть потрапити на людей або предмети поблизу, спричиняючи опіки або займання.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31d2ca1c52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31d2ca1c52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Які небезпеки можуть виникнути, якщо залишити запалену свічку без нагляду?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Свічка може впасти, спричиняючи загоряння меблів чи інших легкозаймистих предметів.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Якщо поруч є штори, папір, тканина чи інші предмети, вони можуть легко спалахнути від полум’я.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Домашні тварини або протяг можуть випадково перекинути свічку, що також небезпечно.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Чому це може призвести до пожежі?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Полум’я свічки може підпалити будь-який предмет, що знаходиться поблизу, якщо той займистий.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Свічка без нагляду створює ризик, оскільки, якщо почнеться загоряння, ніхто не зможе швидко відреагувати, і вогонь може швидко поширитися.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Яких правил безпеки слід дотримуватися під час використання свічок?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Завжди тримати свічки на негорючій поверхні, далеко від займистих предметів.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Ніколи не залишати запалену свічку без нагляду.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Гасити свічку, перш ніж покидати кімнату або лягати спати.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Тримати свічки поза досяжністю домашніх тварин.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1aefffad9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1aefffad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1d2ca1c528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1d2ca1c528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Чому грати з бенгальськими вогнями небезпечно?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Бенгальські вогні сильно нагріваються і можуть спричинити опіки, навіть якщо здаються безпечними на вигляд.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Іскри від бенгальських вогнів можуть потрапити на одяг або шкіру, що теж може призвести до опіків чи займання.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Які ризики існують для Лізи та її друзів?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Ліза та її друзі можуть обпекти руки, обличчя або очі, якщо піднесуть бенгальський вогонь надто близько.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Бенгальські вогні можуть спричинити займання сухого листя чи трави на дитячому майданчику, що небезпечно для всіх, хто там перебуває.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Молодші діти можуть необережно підходити надто близько і травмуватися.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 можна безпечно проводити свята без використання піротехніки?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Замість піротехніки можна використовувати безпечні ліхтарики, кольорові гірлянди або світлодіодні свічки для створення святкової атмосфери.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Можна організувати святкову фотосесію, виготовити тематичні вироби або прикраси, провести конкурси й ігри з друзями.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1d2ca1c528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1d2ca1c52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Чому небезпечно самостійно перевіряти старі газові балони?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Старий газовий балон може бути пошкодженим або мати витоки газу, що може спричинити вибух або отруєння.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Без спеціального обладнання та навичок неможливо безпечно перевірити, чи балон справний.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Які можуть бути наслідки таких дій Михайла?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Якщо газовий балон почне пропускати газ, це може призвести до вибуху або займання, особливо якщо поруч є джерела вогню.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Михайло ризикує отримати серйозні травми, а також наражає на небезпеку всіх, хто перебуває в приміщенні.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solidFill>
                  <a:schemeClr val="dk1"/>
                </a:solidFill>
              </a:rPr>
              <a:t>Як слід діяти в цій ситуації?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Михайло має негайно повідомити дорослих про знайдений балон і не торкатися його.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Дорослі повинні звернутися до фахівців або газової служби, які знають, як безпечно поводитися з підозрілими балонами.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uk">
                <a:solidFill>
                  <a:schemeClr val="dk1"/>
                </a:solidFill>
              </a:rPr>
              <a:t>Якщо є відчутний запах газу, слід відкрити вікна для провітрювання, вийти з приміщення й негайно викликати аварійну службу.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173c7794e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173c7794e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173c7794e6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173c7794e6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31d2ca1c52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31d2ca1c52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11fd5c083d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311fd5c083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11fd5c083d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11fd5c083d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1aefffad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1aefffad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1aefffad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1aefffad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20a7dece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120a7dece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d2ca1c52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1d2ca1c52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/>
              <a:t>Обговорюючи перше питання, зазначте, що телефон також можна використати для відповіді на дзвінок батьків.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428800"/>
            <a:ext cx="6081900" cy="23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69879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</a:lstStyle>
          <a:p/>
        </p:txBody>
      </p:sp>
      <p:sp>
        <p:nvSpPr>
          <p:cNvPr id="45" name="Google Shape;4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93700" lvl="0" marL="4572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454975" y="459000"/>
            <a:ext cx="6854700" cy="8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505300" y="1596400"/>
            <a:ext cx="3231000" cy="23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bg>
      <p:bgPr>
        <a:solidFill>
          <a:srgbClr val="8F579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454975" y="459000"/>
            <a:ext cx="5928600" cy="8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505300" y="1596400"/>
            <a:ext cx="3231000" cy="23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Font typeface="Open Sans"/>
              <a:buChar char="●"/>
              <a:defRPr b="1">
                <a:latin typeface="Open Sans"/>
                <a:ea typeface="Open Sans"/>
                <a:cs typeface="Open Sans"/>
                <a:sym typeface="Open Sans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/>
          <p:nvPr>
            <p:ph type="title"/>
          </p:nvPr>
        </p:nvSpPr>
        <p:spPr>
          <a:xfrm>
            <a:off x="311700" y="555600"/>
            <a:ext cx="56190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265500" y="724075"/>
            <a:ext cx="4045200" cy="199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93700" lvl="0" marL="4572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ExtraBold"/>
              <a:buNone/>
              <a:defRPr sz="2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937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Open Sans ExtraBold"/>
              <a:buChar char="●"/>
              <a:defRPr sz="2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○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■"/>
              <a:defRPr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3.jpg"/><Relationship Id="rId4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0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73.png"/><Relationship Id="rId5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comments" Target="../comments/comment2.xml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8.png"/><Relationship Id="rId4" Type="http://schemas.openxmlformats.org/officeDocument/2006/relationships/image" Target="../media/image32.png"/><Relationship Id="rId5" Type="http://schemas.openxmlformats.org/officeDocument/2006/relationships/image" Target="../media/image7.png"/><Relationship Id="rId6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5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png"/><Relationship Id="rId4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png"/><Relationship Id="rId4" Type="http://schemas.openxmlformats.org/officeDocument/2006/relationships/image" Target="../media/image84.png"/><Relationship Id="rId9" Type="http://schemas.openxmlformats.org/officeDocument/2006/relationships/image" Target="../media/image54.png"/><Relationship Id="rId5" Type="http://schemas.openxmlformats.org/officeDocument/2006/relationships/image" Target="../media/image70.png"/><Relationship Id="rId6" Type="http://schemas.openxmlformats.org/officeDocument/2006/relationships/image" Target="../media/image72.png"/><Relationship Id="rId7" Type="http://schemas.openxmlformats.org/officeDocument/2006/relationships/image" Target="../media/image64.png"/><Relationship Id="rId8" Type="http://schemas.openxmlformats.org/officeDocument/2006/relationships/image" Target="../media/image6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9.png"/><Relationship Id="rId6" Type="http://schemas.openxmlformats.org/officeDocument/2006/relationships/image" Target="../media/image82.png"/><Relationship Id="rId7" Type="http://schemas.openxmlformats.org/officeDocument/2006/relationships/image" Target="../media/image67.png"/><Relationship Id="rId8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Relationship Id="rId4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png"/><Relationship Id="rId4" Type="http://schemas.openxmlformats.org/officeDocument/2006/relationships/image" Target="../media/image76.png"/><Relationship Id="rId5" Type="http://schemas.openxmlformats.org/officeDocument/2006/relationships/image" Target="../media/image66.png"/><Relationship Id="rId6" Type="http://schemas.openxmlformats.org/officeDocument/2006/relationships/image" Target="../media/image5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png"/><Relationship Id="rId4" Type="http://schemas.openxmlformats.org/officeDocument/2006/relationships/image" Target="../media/image9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png"/><Relationship Id="rId4" Type="http://schemas.openxmlformats.org/officeDocument/2006/relationships/image" Target="../media/image91.png"/><Relationship Id="rId5" Type="http://schemas.openxmlformats.org/officeDocument/2006/relationships/image" Target="../media/image9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4.png"/><Relationship Id="rId4" Type="http://schemas.openxmlformats.org/officeDocument/2006/relationships/image" Target="../media/image9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png"/><Relationship Id="rId4" Type="http://schemas.openxmlformats.org/officeDocument/2006/relationships/image" Target="../media/image105.png"/><Relationship Id="rId5" Type="http://schemas.openxmlformats.org/officeDocument/2006/relationships/image" Target="../media/image87.png"/><Relationship Id="rId6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9.png"/><Relationship Id="rId4" Type="http://schemas.openxmlformats.org/officeDocument/2006/relationships/image" Target="../media/image86.png"/><Relationship Id="rId5" Type="http://schemas.openxmlformats.org/officeDocument/2006/relationships/image" Target="../media/image5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.png"/><Relationship Id="rId4" Type="http://schemas.openxmlformats.org/officeDocument/2006/relationships/image" Target="../media/image8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94.png"/><Relationship Id="rId5" Type="http://schemas.openxmlformats.org/officeDocument/2006/relationships/image" Target="../media/image99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2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Relationship Id="rId4" Type="http://schemas.openxmlformats.org/officeDocument/2006/relationships/image" Target="../media/image64.png"/><Relationship Id="rId5" Type="http://schemas.openxmlformats.org/officeDocument/2006/relationships/image" Target="../media/image82.png"/><Relationship Id="rId6" Type="http://schemas.openxmlformats.org/officeDocument/2006/relationships/image" Target="../media/image6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Relationship Id="rId4" Type="http://schemas.openxmlformats.org/officeDocument/2006/relationships/image" Target="../media/image103.png"/><Relationship Id="rId5" Type="http://schemas.openxmlformats.org/officeDocument/2006/relationships/image" Target="../media/image64.png"/><Relationship Id="rId6" Type="http://schemas.openxmlformats.org/officeDocument/2006/relationships/image" Target="../media/image67.png"/></Relationships>
</file>

<file path=ppt/slides/_rels/slide52.xml.rels><?xml version="1.0" encoding="UTF-8" standalone="yes"?><Relationships xmlns="http://schemas.openxmlformats.org/package/2006/relationships"><Relationship Id="rId10" Type="http://schemas.openxmlformats.org/officeDocument/2006/relationships/hyperlink" Target="https://spilnoteka.org/seriya-videorolykiv-zymovi-prygody-bez-shkody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7.png"/><Relationship Id="rId4" Type="http://schemas.openxmlformats.org/officeDocument/2006/relationships/hyperlink" Target="https://bezpeka.info/" TargetMode="External"/><Relationship Id="rId9" Type="http://schemas.openxmlformats.org/officeDocument/2006/relationships/hyperlink" Target="https://www.youtube.com/playlist?list=PLJ2-31j4oXT7HLQgx0wutD0rsxjHHQumh" TargetMode="External"/><Relationship Id="rId5" Type="http://schemas.openxmlformats.org/officeDocument/2006/relationships/hyperlink" Target="https://spilnoteka.org/catalog/?profession=osvityanam" TargetMode="External"/><Relationship Id="rId6" Type="http://schemas.openxmlformats.org/officeDocument/2006/relationships/hyperlink" Target="https://spilnoteka.org/catalog/?profession=osvityanam" TargetMode="External"/><Relationship Id="rId7" Type="http://schemas.openxmlformats.org/officeDocument/2006/relationships/hyperlink" Target="https://spilnoteka.org/multfilmy-inforsy-superkomanda-proty-min/" TargetMode="External"/><Relationship Id="rId8" Type="http://schemas.openxmlformats.org/officeDocument/2006/relationships/hyperlink" Target="https://www.youtube.com/playlist?list=PLJ2-31j4oXT6nu4CMJ-FnGBSWcNJ8GWVV" TargetMode="External"/></Relationships>
</file>

<file path=ppt/slides/_rels/slide53.xml.rels><?xml version="1.0" encoding="UTF-8" standalone="yes"?><Relationships xmlns="http://schemas.openxmlformats.org/package/2006/relationships"><Relationship Id="rId11" Type="http://schemas.openxmlformats.org/officeDocument/2006/relationships/hyperlink" Target="https://spilnoteka.org/catalog/?profession=osvityanam" TargetMode="External"/><Relationship Id="rId10" Type="http://schemas.openxmlformats.org/officeDocument/2006/relationships/hyperlink" Target="https://spilnoteka.org/catalog/?profession=osvityanam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spilnoteka.org/broshura-zi-stikerpakom-zymovi-prygody-bez-shkody/" TargetMode="External"/><Relationship Id="rId4" Type="http://schemas.openxmlformats.org/officeDocument/2006/relationships/hyperlink" Target="https://spilnoteka.org/broshura-zi-stikerpakom-zymovi-prygody-bez-shkody/" TargetMode="External"/><Relationship Id="rId9" Type="http://schemas.openxmlformats.org/officeDocument/2006/relationships/hyperlink" Target="https://bezpeka.info/" TargetMode="External"/><Relationship Id="rId5" Type="http://schemas.openxmlformats.org/officeDocument/2006/relationships/hyperlink" Target="https://spilnoteka.org/broshura-zi-stikerpakom-zymovi-prygody-bez-shkody/" TargetMode="External"/><Relationship Id="rId6" Type="http://schemas.openxmlformats.org/officeDocument/2006/relationships/hyperlink" Target="https://spilnoteka.org/komiks-z-istoriyeyu-pro-inforsiv/" TargetMode="External"/><Relationship Id="rId7" Type="http://schemas.openxmlformats.org/officeDocument/2006/relationships/hyperlink" Target="https://www.youtube.com/watch?v=_atjtp-67G8&amp;ab_channel=UNICEFUkraine" TargetMode="External"/><Relationship Id="rId8" Type="http://schemas.openxmlformats.org/officeDocument/2006/relationships/image" Target="../media/image106.png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game.bezpeka.info/" TargetMode="External"/><Relationship Id="rId4" Type="http://schemas.openxmlformats.org/officeDocument/2006/relationships/hyperlink" Target="https://game.bezpeka.info/" TargetMode="External"/><Relationship Id="rId9" Type="http://schemas.openxmlformats.org/officeDocument/2006/relationships/hyperlink" Target="https://spilnoteka.org/catalog/?profession=osvityanam" TargetMode="External"/><Relationship Id="rId5" Type="http://schemas.openxmlformats.org/officeDocument/2006/relationships/hyperlink" Target="https://game.bezpeka.info/" TargetMode="External"/><Relationship Id="rId6" Type="http://schemas.openxmlformats.org/officeDocument/2006/relationships/hyperlink" Target="https://www.znaimo-game.com.ua/our-map/" TargetMode="External"/><Relationship Id="rId7" Type="http://schemas.openxmlformats.org/officeDocument/2006/relationships/hyperlink" Target="https://bezpeka.info/" TargetMode="External"/><Relationship Id="rId8" Type="http://schemas.openxmlformats.org/officeDocument/2006/relationships/hyperlink" Target="https://spilnoteka.org/catalog/?profession=osvityanam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Relationship Id="rId4" Type="http://schemas.openxmlformats.org/officeDocument/2006/relationships/image" Target="../media/image25.png"/><Relationship Id="rId5" Type="http://schemas.openxmlformats.org/officeDocument/2006/relationships/image" Target="../media/image55.png"/><Relationship Id="rId6" Type="http://schemas.openxmlformats.org/officeDocument/2006/relationships/image" Target="../media/image7.png"/><Relationship Id="rId7" Type="http://schemas.openxmlformats.org/officeDocument/2006/relationships/image" Target="../media/image5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3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507525" y="1651375"/>
            <a:ext cx="2155175" cy="410575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3" name="Google Shape;63;p15"/>
          <p:cNvSpPr txBox="1"/>
          <p:nvPr/>
        </p:nvSpPr>
        <p:spPr>
          <a:xfrm>
            <a:off x="573200" y="1651375"/>
            <a:ext cx="2089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ДЛЯ 8-9 КЛАСІВ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21">
            <a:off x="4045075" y="395707"/>
            <a:ext cx="1872403" cy="228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347125" y="413150"/>
            <a:ext cx="38736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381">
                <a:latin typeface="Open Sans ExtraBold"/>
                <a:ea typeface="Open Sans ExtraBold"/>
                <a:cs typeface="Open Sans ExtraBold"/>
                <a:sym typeface="Open Sans ExtraBold"/>
              </a:rPr>
              <a:t>Зимо</a:t>
            </a:r>
            <a:r>
              <a:rPr lang="uk" sz="8381">
                <a:latin typeface="Open Sans ExtraBold"/>
                <a:ea typeface="Open Sans ExtraBold"/>
                <a:cs typeface="Open Sans ExtraBold"/>
                <a:sym typeface="Open Sans ExtraBold"/>
              </a:rPr>
              <a:t>ві</a:t>
            </a:r>
            <a:br>
              <a:rPr lang="uk" sz="5822"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uk" sz="3000">
                <a:latin typeface="Open Sans ExtraBold"/>
                <a:ea typeface="Open Sans ExtraBold"/>
                <a:cs typeface="Open Sans ExtraBold"/>
                <a:sym typeface="Open Sans ExtraBold"/>
              </a:rPr>
              <a:t>пригоди без шкоди</a:t>
            </a:r>
            <a:endParaRPr sz="30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2450606" y="777416"/>
            <a:ext cx="202200" cy="271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631" l="0" r="0" t="631"/>
          <a:stretch/>
        </p:blipFill>
        <p:spPr>
          <a:xfrm>
            <a:off x="2386750" y="754900"/>
            <a:ext cx="329975" cy="3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/>
          <p:nvPr/>
        </p:nvSpPr>
        <p:spPr>
          <a:xfrm>
            <a:off x="1238632" y="1391880"/>
            <a:ext cx="70200" cy="99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729" r="738" t="0"/>
          <a:stretch/>
        </p:blipFill>
        <p:spPr>
          <a:xfrm>
            <a:off x="1216450" y="1383600"/>
            <a:ext cx="114625" cy="11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18190">
            <a:off x="5195850" y="-1314773"/>
            <a:ext cx="2937988" cy="355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5500" y="4174213"/>
            <a:ext cx="5688003" cy="96928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/>
          <p:nvPr/>
        </p:nvSpPr>
        <p:spPr>
          <a:xfrm>
            <a:off x="702768" y="1398952"/>
            <a:ext cx="60000" cy="85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b="0" l="729" r="738" t="0"/>
          <a:stretch/>
        </p:blipFill>
        <p:spPr>
          <a:xfrm>
            <a:off x="683775" y="1391863"/>
            <a:ext cx="98145" cy="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3034383" y="1391883"/>
            <a:ext cx="70200" cy="99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b="0" l="729" r="738" t="0"/>
          <a:stretch/>
        </p:blipFill>
        <p:spPr>
          <a:xfrm>
            <a:off x="3012201" y="1383601"/>
            <a:ext cx="114625" cy="11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title"/>
          </p:nvPr>
        </p:nvSpPr>
        <p:spPr>
          <a:xfrm>
            <a:off x="878975" y="1688150"/>
            <a:ext cx="6340500" cy="26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Флікери на одязі роблять вас менш помітними для водіїв у темряві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Темний одяг є безпечнішим для прогулянок у темну пору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, </a:t>
            </a: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оскільки його легше помітити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Переходити дорогу найкраще у місцях і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з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 хорошим освітленням </a:t>
            </a: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і 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 пішохідних переходах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Краще йти й відповідати на термінові повідомлення друзів, </a:t>
            </a: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а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ніж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 розряджати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телефон 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увімкленим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ліхтарем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uk" sz="13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У сильний снігопад видимість знижується, тому дуже важливо використовувати світловідбивальні елементи, щоб бути помітними</a:t>
            </a:r>
            <a:endParaRPr b="1"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" name="Google Shape;183;p24"/>
          <p:cNvSpPr/>
          <p:nvPr/>
        </p:nvSpPr>
        <p:spPr>
          <a:xfrm>
            <a:off x="531400" y="985200"/>
            <a:ext cx="3213175" cy="417225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531400" y="398925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чи тобі вдалося запам’ятати поради наших винахідників!</a:t>
            </a:r>
            <a:endParaRPr b="1"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 rot="904300">
            <a:off x="531367" y="27994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 rot="-899351">
            <a:off x="5314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7" name="Google Shape;187;p24"/>
          <p:cNvSpPr txBox="1"/>
          <p:nvPr/>
        </p:nvSpPr>
        <p:spPr>
          <a:xfrm rot="-899351">
            <a:off x="379057" y="34687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 rot="387769">
            <a:off x="524100" y="41718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 rot="-282201">
            <a:off x="379069" y="21269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3268">
            <a:off x="6797124" y="-157146"/>
            <a:ext cx="2210275" cy="2701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/>
          <p:nvPr/>
        </p:nvSpPr>
        <p:spPr>
          <a:xfrm>
            <a:off x="531400" y="985200"/>
            <a:ext cx="3213175" cy="417225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531400" y="398925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винахідників!</a:t>
            </a:r>
            <a:endParaRPr b="1"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 rot="904300">
            <a:off x="455167" y="27994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 rot="-899351">
            <a:off x="5314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 rot="-899351">
            <a:off x="379057" y="34687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 rot="387769">
            <a:off x="524100" y="41718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1" name="Google Shape;201;p25"/>
          <p:cNvSpPr txBox="1"/>
          <p:nvPr/>
        </p:nvSpPr>
        <p:spPr>
          <a:xfrm rot="-282201">
            <a:off x="379069" y="21269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93268">
            <a:off x="6797124" y="-157146"/>
            <a:ext cx="2210275" cy="2701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/>
          <p:nvPr/>
        </p:nvSpPr>
        <p:spPr>
          <a:xfrm>
            <a:off x="878975" y="2753725"/>
            <a:ext cx="5914700" cy="669600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906325" y="4094813"/>
            <a:ext cx="6285800" cy="738875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5" name="Google Shape;205;p25"/>
          <p:cNvSpPr txBox="1"/>
          <p:nvPr>
            <p:ph type="title"/>
          </p:nvPr>
        </p:nvSpPr>
        <p:spPr>
          <a:xfrm>
            <a:off x="878975" y="1688150"/>
            <a:ext cx="6340500" cy="30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Флікери на одязі роблять вас менш помітними для водіїв у темряві</a:t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Темний одяг є безпечнішим для прогулянок у темну пору, </a:t>
            </a: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оскільки його легше помітити</a:t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Переходити дорогу найкраще у місцях і</a:t>
            </a: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з</a:t>
            </a: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хорошим освітленням </a:t>
            </a: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і </a:t>
            </a: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пішохідних переходах</a:t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Краще йти й відповідати на термінові повідомлення друзів, </a:t>
            </a: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У сильний снігопад видимість знижується, тому дуже важливо використовувати світловідбивальні елементи, щоб бути помітними</a:t>
            </a:r>
            <a:endParaRPr b="1" sz="13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4300" y="1619151"/>
            <a:ext cx="4176522" cy="481614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/>
          <p:nvPr/>
        </p:nvSpPr>
        <p:spPr>
          <a:xfrm>
            <a:off x="1377750" y="234100"/>
            <a:ext cx="4837375" cy="92222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3439475" y="2732775"/>
            <a:ext cx="5363400" cy="1201150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4226625" y="711175"/>
            <a:ext cx="4176525" cy="1049850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4" name="Google Shape;214;p26"/>
          <p:cNvSpPr/>
          <p:nvPr/>
        </p:nvSpPr>
        <p:spPr>
          <a:xfrm>
            <a:off x="3851276" y="1583250"/>
            <a:ext cx="4205450" cy="88227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3439475" y="2939975"/>
            <a:ext cx="53634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користуйтеся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мобільним телефон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ом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п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ід час руху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дорогою, особливо для листування або скролінгу соцмереж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— ви можете підковзнутись або ж не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омітити загрозу в темряві. Користуйтесь лише ліхтариком</a:t>
            </a:r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3927463" y="1733275"/>
            <a:ext cx="39396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Обирайте освітлені маршрути — намагайтеся рухатися лише добре освітленими вулицями та пішохідними переходами</a:t>
            </a:r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337613" y="897713"/>
            <a:ext cx="37191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Звертайте увагу на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стан шляху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— перед виходом оцініть стан покриття на вулицях, уникайте слизьких ділянок</a:t>
            </a:r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1520350" y="362500"/>
            <a:ext cx="40173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Носіть світловідбивальні елементи — флікер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и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b="1"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на одязі, рюкзаках та взутті. Вони допоможуть бути помітними для водіїв у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темряві</a:t>
            </a:r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4697850" y="3697050"/>
            <a:ext cx="3891250" cy="96515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4837225" y="3857725"/>
            <a:ext cx="38376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Остерігайтесь ожеледиці та бурульок — будьте обережні на слизьких поверхнях </a:t>
            </a:r>
            <a:b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та під дахами, де можуть падати бурульки</a:t>
            </a:r>
            <a:endParaRPr sz="12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350" y="1158275"/>
            <a:ext cx="3719101" cy="17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1080650" y="1781800"/>
            <a:ext cx="2508900" cy="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Флікер 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— 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мій щит у темряві!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/>
          <p:nvPr>
            <p:ph type="title"/>
          </p:nvPr>
        </p:nvSpPr>
        <p:spPr>
          <a:xfrm>
            <a:off x="311700" y="333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20">
                <a:solidFill>
                  <a:srgbClr val="000000"/>
                </a:solidFill>
              </a:rPr>
              <a:t>Знайомтесь! Це гості нашого уроку</a:t>
            </a:r>
            <a:endParaRPr sz="2420">
              <a:solidFill>
                <a:srgbClr val="000000"/>
              </a:solidFill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378025" y="4086975"/>
            <a:ext cx="4300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latin typeface="Open Sans ExtraBold"/>
                <a:ea typeface="Open Sans ExtraBold"/>
                <a:cs typeface="Open Sans ExtraBold"/>
                <a:sym typeface="Open Sans ExtraBold"/>
              </a:rPr>
              <a:t>Українські полярники та полярниці зі станції </a:t>
            </a:r>
            <a:r>
              <a:rPr lang="uk" sz="1600">
                <a:latin typeface="Open Sans ExtraBold"/>
                <a:ea typeface="Open Sans ExtraBold"/>
                <a:cs typeface="Open Sans ExtraBold"/>
                <a:sym typeface="Open Sans ExtraBold"/>
              </a:rPr>
              <a:t>«</a:t>
            </a:r>
            <a:r>
              <a:rPr lang="uk" sz="1600">
                <a:latin typeface="Open Sans ExtraBold"/>
                <a:ea typeface="Open Sans ExtraBold"/>
                <a:cs typeface="Open Sans ExtraBold"/>
                <a:sym typeface="Open Sans ExtraBold"/>
              </a:rPr>
              <a:t>Академік Вернадський», острів Галіндез</a:t>
            </a:r>
            <a:endParaRPr sz="16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9" name="Google Shape;2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58925"/>
            <a:ext cx="4314527" cy="287564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7"/>
          <p:cNvSpPr/>
          <p:nvPr/>
        </p:nvSpPr>
        <p:spPr>
          <a:xfrm>
            <a:off x="4956850" y="937875"/>
            <a:ext cx="3807250" cy="74007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4956850" y="1791850"/>
            <a:ext cx="3807250" cy="1395075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4956850" y="3263125"/>
            <a:ext cx="3807250" cy="139507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5150225" y="1014075"/>
            <a:ext cx="36138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Полярники та полярниці станції «Академік Вернадський» — сміливі дослідники й дослідниці, які працюють в Антарктиді</a:t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Вони збирають дані про </a:t>
            </a: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змін</a:t>
            </a: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у клімату, досліджують льодовики, життя морських мешканців і допомагають зрозуміти, як людство може дбати про довкілля. Їхня робота дозволяє осягнути важливі екосистемні зміни та прогнозувати майбутнє нашої планети</a:t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100">
                <a:latin typeface="Open Sans SemiBold"/>
                <a:ea typeface="Open Sans SemiBold"/>
                <a:cs typeface="Open Sans SemiBold"/>
                <a:sym typeface="Open Sans SemiBold"/>
              </a:rPr>
              <a:t>Полярники та полярниці дотримуються спеціальних правил поведінки та безпеки на льоду, адже замерзлі поверхні можуть бути небезпечними. Вони використовують спеціальне спорядження і перевіряють міцність льоду перед кожним кроком</a:t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400" y="906525"/>
            <a:ext cx="395075" cy="3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0000">
            <a:off x="202121" y="1190769"/>
            <a:ext cx="234661" cy="23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3926300" y="354100"/>
            <a:ext cx="4936800" cy="10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1820">
                <a:solidFill>
                  <a:srgbClr val="000000"/>
                </a:solidFill>
              </a:rPr>
              <a:t>Вітаємо! Ми — українські полярники та полярниці з антарктичної </a:t>
            </a:r>
            <a:r>
              <a:rPr lang="uk" sz="1820">
                <a:solidFill>
                  <a:srgbClr val="000000"/>
                </a:solidFill>
              </a:rPr>
              <a:t>станції «Академік Вернадськ</a:t>
            </a:r>
            <a:r>
              <a:rPr lang="uk" sz="1820">
                <a:solidFill>
                  <a:srgbClr val="000000"/>
                </a:solidFill>
              </a:rPr>
              <a:t>ий»</a:t>
            </a:r>
            <a:r>
              <a:rPr lang="uk" sz="1820">
                <a:solidFill>
                  <a:srgbClr val="000000"/>
                </a:solidFill>
              </a:rPr>
              <a:t> </a:t>
            </a:r>
            <a:endParaRPr sz="1820">
              <a:solidFill>
                <a:srgbClr val="000000"/>
              </a:solidFill>
            </a:endParaRPr>
          </a:p>
        </p:txBody>
      </p:sp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25" y="228600"/>
            <a:ext cx="277847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/>
          <p:nvPr/>
        </p:nvSpPr>
        <p:spPr>
          <a:xfrm>
            <a:off x="4081325" y="1806700"/>
            <a:ext cx="4234650" cy="74007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3" name="Google Shape;243;p28"/>
          <p:cNvSpPr/>
          <p:nvPr/>
        </p:nvSpPr>
        <p:spPr>
          <a:xfrm rot="-229064">
            <a:off x="4081325" y="2495750"/>
            <a:ext cx="4781775" cy="740075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4196775" y="1907350"/>
            <a:ext cx="402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Крига — наша стихія, і ми наголошуємо, </a:t>
            </a:r>
            <a:br>
              <a:rPr b="1" lang="uk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що вона буває небезпечною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28"/>
          <p:cNvSpPr txBox="1"/>
          <p:nvPr/>
        </p:nvSpPr>
        <p:spPr>
          <a:xfrm rot="-229054">
            <a:off x="4199897" y="2598904"/>
            <a:ext cx="4582468" cy="6253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Зараз розповімо вам, як уникнути небезпеки на льоду та під час ожеледиці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9"/>
          <p:cNvSpPr txBox="1"/>
          <p:nvPr/>
        </p:nvSpPr>
        <p:spPr>
          <a:xfrm>
            <a:off x="335000" y="324550"/>
            <a:ext cx="51612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latin typeface="Open Sans ExtraBold"/>
                <a:ea typeface="Open Sans ExtraBold"/>
                <a:cs typeface="Open Sans ExtraBold"/>
                <a:sym typeface="Open Sans ExtraBold"/>
              </a:rPr>
              <a:t>Не біжи</a:t>
            </a:r>
            <a:r>
              <a:rPr b="1" lang="uk" sz="2200">
                <a:latin typeface="Open Sans ExtraBold"/>
                <a:ea typeface="Open Sans ExtraBold"/>
                <a:cs typeface="Open Sans ExtraBold"/>
                <a:sym typeface="Open Sans ExtraBold"/>
              </a:rPr>
              <a:t> та не поспішай під час снігопаду чи ожеледиці</a:t>
            </a:r>
            <a:endParaRPr b="1" sz="22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51" name="Google Shape;251;p29"/>
          <p:cNvPicPr preferRelativeResize="0"/>
          <p:nvPr/>
        </p:nvPicPr>
        <p:blipFill rotWithShape="1">
          <a:blip r:embed="rId3">
            <a:alphaModFix/>
          </a:blip>
          <a:srcRect b="0" l="9062" r="9070" t="0"/>
          <a:stretch/>
        </p:blipFill>
        <p:spPr>
          <a:xfrm>
            <a:off x="-521825" y="1701175"/>
            <a:ext cx="8569974" cy="385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/>
          <p:nvPr/>
        </p:nvSpPr>
        <p:spPr>
          <a:xfrm rot="223539">
            <a:off x="3668375" y="1162575"/>
            <a:ext cx="4699600" cy="1014400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 rot="223425">
            <a:off x="3908363" y="1316780"/>
            <a:ext cx="4291260" cy="8465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Коли на дорозі слизько, бігати небезпечно — можна легко послизнутися, впасти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та травмуватися</a:t>
            </a:r>
            <a:endParaRPr b="1" sz="2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4" name="Google Shape;254;p29"/>
          <p:cNvSpPr/>
          <p:nvPr/>
        </p:nvSpPr>
        <p:spPr>
          <a:xfrm rot="-239589">
            <a:off x="4327750" y="2006850"/>
            <a:ext cx="4699600" cy="93107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55" name="Google Shape;255;p29"/>
          <p:cNvSpPr txBox="1"/>
          <p:nvPr/>
        </p:nvSpPr>
        <p:spPr>
          <a:xfrm rot="-239702">
            <a:off x="4395108" y="2224246"/>
            <a:ext cx="4637569" cy="6438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Ходьба повільним кроком допоможе тримати баланс та</a:t>
            </a: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знизить ймовірність падінь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03199" y="945350"/>
            <a:ext cx="13826350" cy="448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>
            <p:ph type="title"/>
          </p:nvPr>
        </p:nvSpPr>
        <p:spPr>
          <a:xfrm>
            <a:off x="316075" y="390675"/>
            <a:ext cx="4172700" cy="7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>
                <a:solidFill>
                  <a:srgbClr val="000000"/>
                </a:solidFill>
              </a:rPr>
              <a:t>Не виходь на кригу </a:t>
            </a:r>
            <a:endParaRPr b="1"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>
                <a:solidFill>
                  <a:srgbClr val="000000"/>
                </a:solidFill>
              </a:rPr>
              <a:t>навіть </a:t>
            </a:r>
            <a:r>
              <a:rPr b="1" lang="uk" sz="2200">
                <a:solidFill>
                  <a:srgbClr val="000000"/>
                </a:solidFill>
              </a:rPr>
              <a:t>із </a:t>
            </a:r>
            <a:r>
              <a:rPr b="1" lang="uk" sz="2200">
                <a:solidFill>
                  <a:srgbClr val="000000"/>
                </a:solidFill>
              </a:rPr>
              <a:t>дорослими</a:t>
            </a:r>
            <a:r>
              <a:rPr b="1" lang="uk" sz="2200">
                <a:solidFill>
                  <a:srgbClr val="000000"/>
                </a:solidFill>
              </a:rPr>
              <a:t>!</a:t>
            </a:r>
            <a:endParaRPr sz="3020">
              <a:solidFill>
                <a:srgbClr val="000000"/>
              </a:solidFill>
            </a:endParaRPr>
          </a:p>
        </p:txBody>
      </p:sp>
      <p:sp>
        <p:nvSpPr>
          <p:cNvPr id="262" name="Google Shape;262;p30"/>
          <p:cNvSpPr/>
          <p:nvPr/>
        </p:nvSpPr>
        <p:spPr>
          <a:xfrm rot="138558">
            <a:off x="3966317" y="978221"/>
            <a:ext cx="4748544" cy="1166083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 rot="138393">
            <a:off x="4103949" y="1189207"/>
            <a:ext cx="4569402" cy="9094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Лід може виглядати міцним, але </a:t>
            </a: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перша (осіння) й остання </a:t>
            </a: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(весняна)</a:t>
            </a: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 крига</a:t>
            </a: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uk" sz="1600">
                <a:latin typeface="Open Sans SemiBold"/>
                <a:ea typeface="Open Sans SemiBold"/>
                <a:cs typeface="Open Sans SemiBold"/>
                <a:sym typeface="Open Sans SemiBold"/>
              </a:rPr>
              <a:t>зазвичай занадто тонка і небезпечна</a:t>
            </a:r>
            <a:endParaRPr sz="1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1440">
            <a:off x="3597887" y="1127246"/>
            <a:ext cx="303471" cy="30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38558">
            <a:off x="8561308" y="1207048"/>
            <a:ext cx="303471" cy="303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775" y="1574000"/>
            <a:ext cx="3679652" cy="12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/>
        </p:nvSpPr>
        <p:spPr>
          <a:xfrm>
            <a:off x="1059313" y="1934688"/>
            <a:ext cx="23814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Ходімо кататись!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8" name="Google Shape;26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4250" y="2297900"/>
            <a:ext cx="4502124" cy="19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3568238" y="2828925"/>
            <a:ext cx="33456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Я не піду і тобі не варто. 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Це небезпечно!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1"/>
          <p:cNvSpPr txBox="1"/>
          <p:nvPr>
            <p:ph type="title"/>
          </p:nvPr>
        </p:nvSpPr>
        <p:spPr>
          <a:xfrm>
            <a:off x="460825" y="318725"/>
            <a:ext cx="6764700" cy="10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400">
                <a:solidFill>
                  <a:srgbClr val="000000"/>
                </a:solidFill>
              </a:rPr>
              <a:t>Не перевіряй кригу </a:t>
            </a:r>
            <a:br>
              <a:rPr b="1" lang="uk" sz="2400">
                <a:solidFill>
                  <a:srgbClr val="000000"/>
                </a:solidFill>
              </a:rPr>
            </a:br>
            <a:r>
              <a:rPr b="1" lang="uk" sz="2400">
                <a:solidFill>
                  <a:srgbClr val="000000"/>
                </a:solidFill>
              </a:rPr>
              <a:t>на водоймі на міцність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0400" y="1104450"/>
            <a:ext cx="8605399" cy="491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/>
          <p:nvPr/>
        </p:nvSpPr>
        <p:spPr>
          <a:xfrm rot="-397226">
            <a:off x="5961375" y="1148775"/>
            <a:ext cx="2376425" cy="1134750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77" name="Google Shape;277;p31"/>
          <p:cNvSpPr/>
          <p:nvPr/>
        </p:nvSpPr>
        <p:spPr>
          <a:xfrm rot="425682">
            <a:off x="6340533" y="2544783"/>
            <a:ext cx="2141483" cy="1094158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 rot="-397122">
            <a:off x="6017949" y="1320226"/>
            <a:ext cx="2269627" cy="846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бий лід ногами, </a:t>
            </a:r>
            <a:endParaRPr b="1" sz="1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щоб перевірити </a:t>
            </a:r>
            <a:endParaRPr b="1" sz="1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його товщину</a:t>
            </a:r>
            <a:endParaRPr b="1" sz="1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1"/>
          <p:cNvSpPr txBox="1"/>
          <p:nvPr/>
        </p:nvSpPr>
        <p:spPr>
          <a:xfrm rot="425979">
            <a:off x="6497256" y="2697526"/>
            <a:ext cx="1597146" cy="9141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Так можна 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провалитися 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під нього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/>
          <p:nvPr>
            <p:ph type="title"/>
          </p:nvPr>
        </p:nvSpPr>
        <p:spPr>
          <a:xfrm>
            <a:off x="548875" y="368775"/>
            <a:ext cx="5309100" cy="5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uk" sz="2400">
                <a:solidFill>
                  <a:srgbClr val="000000"/>
                </a:solidFill>
              </a:rPr>
              <a:t>Звертай увагу на колір льоду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638100" y="977075"/>
            <a:ext cx="4219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Найміцніший лід — блакитного кольору,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білий і сірий — набагато слабші й можуть </a:t>
            </a:r>
            <a:br>
              <a:rPr b="1" lang="uk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не витримати навантаження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32"/>
          <p:cNvSpPr/>
          <p:nvPr/>
        </p:nvSpPr>
        <p:spPr>
          <a:xfrm>
            <a:off x="480950" y="3371575"/>
            <a:ext cx="2376425" cy="1134750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87" name="Google Shape;287;p32"/>
          <p:cNvSpPr/>
          <p:nvPr/>
        </p:nvSpPr>
        <p:spPr>
          <a:xfrm rot="3">
            <a:off x="4459483" y="3542633"/>
            <a:ext cx="2141483" cy="1094158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88" name="Google Shape;288;p32"/>
          <p:cNvSpPr/>
          <p:nvPr/>
        </p:nvSpPr>
        <p:spPr>
          <a:xfrm rot="425682">
            <a:off x="5546733" y="1835158"/>
            <a:ext cx="2141483" cy="1094158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225700" y="2694100"/>
            <a:ext cx="421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"/>
                <a:ea typeface="Open Sans"/>
                <a:cs typeface="Open Sans"/>
                <a:sym typeface="Open Sans"/>
              </a:rPr>
              <a:t>Блакитний лід — найміцніший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4140378" y="3143475"/>
            <a:ext cx="277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"/>
                <a:ea typeface="Open Sans"/>
                <a:cs typeface="Open Sans"/>
                <a:sym typeface="Open Sans"/>
              </a:rPr>
              <a:t>Білий лід — слабший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32"/>
          <p:cNvSpPr txBox="1"/>
          <p:nvPr/>
        </p:nvSpPr>
        <p:spPr>
          <a:xfrm>
            <a:off x="5179875" y="1345725"/>
            <a:ext cx="335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"/>
                <a:ea typeface="Open Sans"/>
                <a:cs typeface="Open Sans"/>
                <a:sym typeface="Open Sans"/>
              </a:rPr>
              <a:t>Сірий лід </a:t>
            </a:r>
            <a:r>
              <a:rPr b="1" lang="uk" sz="1800">
                <a:latin typeface="Open Sans"/>
                <a:ea typeface="Open Sans"/>
                <a:cs typeface="Open Sans"/>
                <a:sym typeface="Open Sans"/>
              </a:rPr>
              <a:t>— найслабший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301" y="3653775"/>
            <a:ext cx="3136482" cy="10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394" y="1979700"/>
            <a:ext cx="3136457" cy="103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777" y="3496862"/>
            <a:ext cx="3136457" cy="103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/>
          <p:nvPr>
            <p:ph type="title"/>
          </p:nvPr>
        </p:nvSpPr>
        <p:spPr>
          <a:xfrm>
            <a:off x="530350" y="307575"/>
            <a:ext cx="7715100" cy="7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000">
                <a:solidFill>
                  <a:srgbClr val="000000"/>
                </a:solidFill>
              </a:rPr>
              <a:t>Обходь металеві люки — взимку вони вкриті льодом. Уникай </a:t>
            </a:r>
            <a:r>
              <a:rPr b="1" lang="uk" sz="2000">
                <a:solidFill>
                  <a:srgbClr val="000000"/>
                </a:solidFill>
              </a:rPr>
              <a:t>небезпечних</a:t>
            </a:r>
            <a:r>
              <a:rPr b="1" lang="uk" sz="2000">
                <a:solidFill>
                  <a:srgbClr val="000000"/>
                </a:solidFill>
              </a:rPr>
              <a:t> </a:t>
            </a:r>
            <a:r>
              <a:rPr b="1" lang="uk" sz="2000">
                <a:solidFill>
                  <a:srgbClr val="000000"/>
                </a:solidFill>
              </a:rPr>
              <a:t>та</a:t>
            </a:r>
            <a:r>
              <a:rPr b="1" lang="uk" sz="2000">
                <a:solidFill>
                  <a:srgbClr val="000000"/>
                </a:solidFill>
              </a:rPr>
              <a:t> підозрілих місць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9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69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000000"/>
              </a:solidFill>
            </a:endParaRPr>
          </a:p>
        </p:txBody>
      </p:sp>
      <p:pic>
        <p:nvPicPr>
          <p:cNvPr id="300" name="Google Shape;3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1455" y="2495550"/>
            <a:ext cx="6466606" cy="263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/>
          <p:nvPr/>
        </p:nvSpPr>
        <p:spPr>
          <a:xfrm rot="148149">
            <a:off x="4771386" y="2162059"/>
            <a:ext cx="3119628" cy="85908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02" name="Google Shape;302;p33"/>
          <p:cNvSpPr/>
          <p:nvPr/>
        </p:nvSpPr>
        <p:spPr>
          <a:xfrm rot="198844">
            <a:off x="5290812" y="3212383"/>
            <a:ext cx="3382677" cy="1185483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03" name="Google Shape;303;p33"/>
          <p:cNvSpPr/>
          <p:nvPr/>
        </p:nvSpPr>
        <p:spPr>
          <a:xfrm>
            <a:off x="3294600" y="1216250"/>
            <a:ext cx="3781575" cy="1163400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3440550" y="1543150"/>
            <a:ext cx="40707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Металеві люки вкриваються льодом швидше, ніж інші поверхні, і на них </a:t>
            </a: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дуже легко послизнутися</a:t>
            </a:r>
            <a:endParaRPr b="1" sz="2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 rot="1346">
            <a:off x="4784891" y="2437647"/>
            <a:ext cx="3065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latin typeface="Open Sans"/>
                <a:ea typeface="Open Sans"/>
                <a:cs typeface="Open Sans"/>
                <a:sym typeface="Open Sans"/>
              </a:rPr>
              <a:t>Тому краще обійти їх стороною</a:t>
            </a:r>
            <a:endParaRPr b="1" sz="2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33"/>
          <p:cNvSpPr txBox="1"/>
          <p:nvPr/>
        </p:nvSpPr>
        <p:spPr>
          <a:xfrm>
            <a:off x="5454550" y="3457900"/>
            <a:ext cx="30651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Важливо також обходити небезпечні й підозрілі місця (вмерзлі в лід кущі, траву тощо)</a:t>
            </a:r>
            <a:endParaRPr b="1" sz="2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333825"/>
            <a:ext cx="654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020"/>
              <a:t>Знайомтеся! Це гості нашого уроку</a:t>
            </a:r>
            <a:endParaRPr sz="2020"/>
          </a:p>
        </p:txBody>
      </p:sp>
      <p:sp>
        <p:nvSpPr>
          <p:cNvPr id="81" name="Google Shape;81;p16"/>
          <p:cNvSpPr txBox="1"/>
          <p:nvPr/>
        </p:nvSpPr>
        <p:spPr>
          <a:xfrm>
            <a:off x="375750" y="4091775"/>
            <a:ext cx="3735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Ігнатій Лукасевич </a:t>
            </a:r>
            <a:endParaRPr sz="20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та Ян Зег </a:t>
            </a:r>
            <a:endParaRPr sz="20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3526700" y="916550"/>
            <a:ext cx="5383050" cy="92222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3298100" y="1978225"/>
            <a:ext cx="5611650" cy="1158100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602475" y="1094775"/>
            <a:ext cx="52497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Ігнатій Лукасевич та Ян Зег — талановиті винахідники 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зі Львов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а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Вони створили першу у світі гасову лампу, яка стала справжнім проривом у сфері освітлення</a:t>
            </a: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3373875" y="2206625"/>
            <a:ext cx="5383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Їхня гасова лампа зробила використання штучного світла значно безпечнішим, замінивши свічки й фак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ели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Цей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винахід використовували в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усьому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світі, змінюючи життя людей і роблячи темні вулиці й оселі менш загрозливими</a:t>
            </a:r>
            <a:endParaRPr sz="12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3442550" y="3272250"/>
            <a:ext cx="5467200" cy="96515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526275" y="3455575"/>
            <a:ext cx="546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У Львові, де Зег і Лукасевич якраз працювали, їхні лампи вперше 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освітил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и лікарню, що допомогло медикам працювати навіть уноч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і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 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Цей винахід став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великим внеском у науку і безпеку</a:t>
            </a: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50" y="673212"/>
            <a:ext cx="3007575" cy="364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/>
          <p:nvPr/>
        </p:nvSpPr>
        <p:spPr>
          <a:xfrm rot="-16">
            <a:off x="1543975" y="268636"/>
            <a:ext cx="4808400" cy="1229403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4618175" y="992450"/>
            <a:ext cx="4345125" cy="1229425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1812175" y="549800"/>
            <a:ext cx="45402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Якщо помічаєш, що лід під тобою слабшає, зупинись і повільно повертайся назад, човгаючим кроком 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34"/>
          <p:cNvSpPr txBox="1"/>
          <p:nvPr>
            <p:ph type="title"/>
          </p:nvPr>
        </p:nvSpPr>
        <p:spPr>
          <a:xfrm>
            <a:off x="4750025" y="1282750"/>
            <a:ext cx="3990600" cy="9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4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Якщо неможливо повернутися, одразу клич на допомогу дорослих або, якщо можеш, телефонуй</a:t>
            </a:r>
            <a:endParaRPr b="1" sz="14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5" name="Google Shape;3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01900" y="1536375"/>
            <a:ext cx="6328499" cy="337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7125" y="2340925"/>
            <a:ext cx="3799850" cy="661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8546" y="3786925"/>
            <a:ext cx="2023300" cy="24475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4"/>
          <p:cNvSpPr txBox="1"/>
          <p:nvPr/>
        </p:nvSpPr>
        <p:spPr>
          <a:xfrm>
            <a:off x="6598825" y="1733400"/>
            <a:ext cx="6789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101</a:t>
            </a:r>
            <a:endParaRPr sz="1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5"/>
          <p:cNvSpPr txBox="1"/>
          <p:nvPr/>
        </p:nvSpPr>
        <p:spPr>
          <a:xfrm>
            <a:off x="481925" y="407775"/>
            <a:ext cx="62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Що робити, якщо під тобою провалився лід?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aphicFrame>
        <p:nvGraphicFramePr>
          <p:cNvPr id="324" name="Google Shape;324;p35"/>
          <p:cNvGraphicFramePr/>
          <p:nvPr/>
        </p:nvGraphicFramePr>
        <p:xfrm>
          <a:off x="3024750" y="107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0530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Не панікуй</a:t>
                      </a:r>
                      <a:endParaRPr sz="1200">
                        <a:solidFill>
                          <a:schemeClr val="lt2"/>
                        </a:solidFill>
                        <a:latin typeface="Open Sans ExtraBold"/>
                        <a:ea typeface="Open Sans ExtraBold"/>
                        <a:cs typeface="Open Sans ExtraBold"/>
                        <a:sym typeface="Open Sans Extra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Паніка тільки ускладнює ситуацію. Спробуй зберігати спокій, щоб приймати правильні рішенн</a:t>
                      </a: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я</a:t>
                      </a:r>
                      <a:endParaRPr sz="1100">
                        <a:solidFill>
                          <a:schemeClr val="lt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7AB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5" name="Google Shape;325;p35"/>
          <p:cNvGraphicFramePr/>
          <p:nvPr/>
        </p:nvGraphicFramePr>
        <p:xfrm>
          <a:off x="4074688" y="1945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876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Залишайся на поверхні</a:t>
                      </a:r>
                      <a:endParaRPr sz="12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Після того, як ти опинишся у воді, намагайся не занурюватися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глибше. Не роби різких рухів, щоб не витрачати сили даремно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4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6" name="Google Shape;326;p35"/>
          <p:cNvGraphicFramePr/>
          <p:nvPr/>
        </p:nvGraphicFramePr>
        <p:xfrm>
          <a:off x="4723275" y="3991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2262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Потрібно піднятися на лід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Спробуй лягти на лід,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щоб рівномірно розподілити вагу.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Якщо лід слабкий, рухайся повільно і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 створюй зайвого тиску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4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7" name="Google Shape;327;p35"/>
          <p:cNvGraphicFramePr/>
          <p:nvPr/>
        </p:nvGraphicFramePr>
        <p:xfrm>
          <a:off x="3615425" y="2824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7592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Не намагайся вибратися</a:t>
                      </a: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через лунку</a:t>
                      </a:r>
                      <a:b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Твоєю першою реакцією може бути спроба піднятися через </a:t>
                      </a:r>
                      <a:endParaRPr sz="1100">
                        <a:solidFill>
                          <a:schemeClr val="lt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те ж місце, через яке</a:t>
                      </a: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ти провали</a:t>
                      </a: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вся/-лася. Але це небезпечно, оскільки лід може знову тріснути. Перевернися на живіт </a:t>
                      </a:r>
                      <a:endParaRPr sz="1100">
                        <a:solidFill>
                          <a:schemeClr val="lt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і намагайся вибратися в тому місці, де лід здається міцнішим</a:t>
                      </a:r>
                      <a:endParaRPr sz="1100">
                        <a:solidFill>
                          <a:schemeClr val="lt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7ABA"/>
                    </a:solidFill>
                  </a:tcPr>
                </a:tc>
              </a:tr>
            </a:tbl>
          </a:graphicData>
        </a:graphic>
      </p:graphicFrame>
      <p:sp>
        <p:nvSpPr>
          <p:cNvPr id="328" name="Google Shape;328;p35"/>
          <p:cNvSpPr txBox="1"/>
          <p:nvPr/>
        </p:nvSpPr>
        <p:spPr>
          <a:xfrm rot="904300">
            <a:off x="3172092" y="26470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29" name="Google Shape;329;p35"/>
          <p:cNvSpPr txBox="1"/>
          <p:nvPr/>
        </p:nvSpPr>
        <p:spPr>
          <a:xfrm rot="-228163">
            <a:off x="2553307" y="975936"/>
            <a:ext cx="402586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30" name="Google Shape;330;p35"/>
          <p:cNvSpPr txBox="1"/>
          <p:nvPr/>
        </p:nvSpPr>
        <p:spPr>
          <a:xfrm rot="-282201">
            <a:off x="3657819" y="1820214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31" name="Google Shape;331;p35"/>
          <p:cNvSpPr txBox="1"/>
          <p:nvPr/>
        </p:nvSpPr>
        <p:spPr>
          <a:xfrm rot="904300">
            <a:off x="4252867" y="388976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32" name="Google Shape;33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46050" y="1819575"/>
            <a:ext cx="3848725" cy="670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" name="Google Shape;337;p36"/>
          <p:cNvGraphicFramePr/>
          <p:nvPr/>
        </p:nvGraphicFramePr>
        <p:xfrm>
          <a:off x="1154800" y="135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845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Знайди опору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Якщо є можливість, зачепись за будь-які предмети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на поверхні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(гілки, палиці), щоб допомогти собі вибратис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я</a:t>
                      </a:r>
                      <a:endParaRPr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4E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8" name="Google Shape;338;p36"/>
          <p:cNvGraphicFramePr/>
          <p:nvPr/>
        </p:nvGraphicFramePr>
        <p:xfrm>
          <a:off x="1651613" y="2338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9560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Клич на</a:t>
                      </a: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b="1" lang="uk" sz="1200">
                          <a:solidFill>
                            <a:schemeClr val="l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допомогу</a:t>
                      </a:r>
                      <a:endParaRPr b="1" sz="1200">
                        <a:solidFill>
                          <a:schemeClr val="lt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solidFill>
                            <a:schemeClr val="lt2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Негайно звертайся за допомогою до тих, хто може тебе врятувати. Якщо є люди поблизу — кричи, щоб вони кинули мотузку або інший предмет, аби допомогти тобі вибратися</a:t>
                      </a:r>
                      <a:endParaRPr sz="1100">
                        <a:solidFill>
                          <a:schemeClr val="lt2"/>
                        </a:solidFill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47AB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9" name="Google Shape;339;p36"/>
          <p:cNvGraphicFramePr/>
          <p:nvPr/>
        </p:nvGraphicFramePr>
        <p:xfrm>
          <a:off x="954625" y="3479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5194125"/>
              </a:tblGrid>
              <a:tr h="615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uk" sz="12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Перша допомога</a:t>
                      </a:r>
                      <a:endParaRPr b="1" sz="12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Після того як виберешся з води, одразу загорнися в теплий одяг, пий гарячі напої, щоб зігрітися, і звернись до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лікаря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для огляду, оскільки переохолодження може початися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вже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через кілька хвилин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D4EA"/>
                    </a:solidFill>
                  </a:tcPr>
                </a:tc>
              </a:tr>
            </a:tbl>
          </a:graphicData>
        </a:graphic>
      </p:graphicFrame>
      <p:sp>
        <p:nvSpPr>
          <p:cNvPr id="340" name="Google Shape;340;p36"/>
          <p:cNvSpPr txBox="1"/>
          <p:nvPr/>
        </p:nvSpPr>
        <p:spPr>
          <a:xfrm>
            <a:off x="481925" y="407775"/>
            <a:ext cx="62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Що робити, якщо під тобою провалився лід?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1" name="Google Shape;341;p36"/>
          <p:cNvSpPr txBox="1"/>
          <p:nvPr/>
        </p:nvSpPr>
        <p:spPr>
          <a:xfrm rot="904300">
            <a:off x="483142" y="3328341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2" name="Google Shape;342;p36"/>
          <p:cNvSpPr txBox="1"/>
          <p:nvPr/>
        </p:nvSpPr>
        <p:spPr>
          <a:xfrm rot="-228163">
            <a:off x="711782" y="1204961"/>
            <a:ext cx="402586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 rot="-282201">
            <a:off x="1225694" y="2218139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44" name="Google Shape;34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3050" y="2371575"/>
            <a:ext cx="3312974" cy="576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/>
        </p:nvSpPr>
        <p:spPr>
          <a:xfrm>
            <a:off x="481925" y="407775"/>
            <a:ext cx="621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Що робити, я</a:t>
            </a: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кщо хтось провалився </a:t>
            </a:r>
            <a:r>
              <a:rPr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під лід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50" name="Google Shape;350;p37"/>
          <p:cNvSpPr/>
          <p:nvPr/>
        </p:nvSpPr>
        <p:spPr>
          <a:xfrm rot="-36472">
            <a:off x="497930" y="881530"/>
            <a:ext cx="3354614" cy="74334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51" name="Google Shape;351;p37"/>
          <p:cNvSpPr txBox="1"/>
          <p:nvPr/>
        </p:nvSpPr>
        <p:spPr>
          <a:xfrm rot="-129746">
            <a:off x="500939" y="968006"/>
            <a:ext cx="3569842" cy="6472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Не панікуй і клич дорослих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на допомогу або телефонуй </a:t>
            </a:r>
            <a:r>
              <a:rPr lang="uk" sz="1600">
                <a:latin typeface="Open Sans ExtraBold"/>
                <a:ea typeface="Open Sans ExtraBold"/>
                <a:cs typeface="Open Sans ExtraBold"/>
                <a:sym typeface="Open Sans ExtraBold"/>
              </a:rPr>
              <a:t>101</a:t>
            </a:r>
            <a:endParaRPr sz="1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352" name="Google Shape;35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36075" y="2983450"/>
            <a:ext cx="6956800" cy="19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/>
          <p:nvPr/>
        </p:nvSpPr>
        <p:spPr>
          <a:xfrm rot="-28173">
            <a:off x="4248272" y="1388332"/>
            <a:ext cx="3789082" cy="1100785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4316925" y="1636650"/>
            <a:ext cx="36525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Оціни ситуацію і тільки, якщо знаєш як, спробуй допомогти людині, використовуючи підручні засоби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55" name="Google Shape;355;p37"/>
          <p:cNvSpPr/>
          <p:nvPr/>
        </p:nvSpPr>
        <p:spPr>
          <a:xfrm rot="-304150">
            <a:off x="4152733" y="2426993"/>
            <a:ext cx="5029661" cy="962013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56" name="Google Shape;356;p37"/>
          <p:cNvSpPr txBox="1"/>
          <p:nvPr/>
        </p:nvSpPr>
        <p:spPr>
          <a:xfrm rot="-304091">
            <a:off x="4345815" y="2545430"/>
            <a:ext cx="4893532" cy="6475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Можна кинути шарф, гілку, ремінь, за які б 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вона мог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ла вхопитися. Але обов’язково тримай дистанцію, щоб не наражати себе на небезпеку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"/>
          <p:cNvSpPr txBox="1"/>
          <p:nvPr>
            <p:ph type="title"/>
          </p:nvPr>
        </p:nvSpPr>
        <p:spPr>
          <a:xfrm>
            <a:off x="498225" y="382500"/>
            <a:ext cx="4904700" cy="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2200">
                <a:solidFill>
                  <a:srgbClr val="000000"/>
                </a:solidFill>
              </a:rPr>
              <a:t>Безпека під час ожеледиці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362" name="Google Shape;362;p38"/>
          <p:cNvPicPr preferRelativeResize="0"/>
          <p:nvPr/>
        </p:nvPicPr>
        <p:blipFill rotWithShape="1">
          <a:blip r:embed="rId3">
            <a:alphaModFix/>
          </a:blip>
          <a:srcRect b="0" l="7813" r="7813" t="0"/>
          <a:stretch/>
        </p:blipFill>
        <p:spPr>
          <a:xfrm>
            <a:off x="2446551" y="3056576"/>
            <a:ext cx="2291923" cy="152797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8"/>
          <p:cNvSpPr/>
          <p:nvPr/>
        </p:nvSpPr>
        <p:spPr>
          <a:xfrm>
            <a:off x="4207625" y="1221713"/>
            <a:ext cx="4473050" cy="91997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4" name="Google Shape;364;p38"/>
          <p:cNvSpPr/>
          <p:nvPr/>
        </p:nvSpPr>
        <p:spPr>
          <a:xfrm rot="-145493">
            <a:off x="3910700" y="941489"/>
            <a:ext cx="3907925" cy="39492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4280925" y="1309638"/>
            <a:ext cx="40932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Зимове взуття з неслизькою підошвою </a:t>
            </a:r>
            <a:b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забезпечить краще зчеплення з льодом </a:t>
            </a:r>
            <a:b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і зменшить ймовірність падіння</a:t>
            </a:r>
            <a:endParaRPr sz="2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 rot="-145589">
            <a:off x="3946793" y="974172"/>
            <a:ext cx="3812218" cy="362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Вибирай взуття з ребристою підошвою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7" name="Google Shape;367;p38"/>
          <p:cNvSpPr/>
          <p:nvPr/>
        </p:nvSpPr>
        <p:spPr>
          <a:xfrm>
            <a:off x="5009425" y="2302000"/>
            <a:ext cx="3921125" cy="113390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8" name="Google Shape;368;p38"/>
          <p:cNvSpPr/>
          <p:nvPr/>
        </p:nvSpPr>
        <p:spPr>
          <a:xfrm rot="-145493">
            <a:off x="4712500" y="2097977"/>
            <a:ext cx="3907925" cy="39492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9" name="Google Shape;369;p38"/>
          <p:cNvSpPr txBox="1"/>
          <p:nvPr/>
        </p:nvSpPr>
        <p:spPr>
          <a:xfrm rot="-214338">
            <a:off x="4718259" y="2104994"/>
            <a:ext cx="3721832" cy="3715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Іди повільно та дрібними кроками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70" name="Google Shape;370;p38"/>
          <p:cNvSpPr txBox="1"/>
          <p:nvPr/>
        </p:nvSpPr>
        <p:spPr>
          <a:xfrm>
            <a:off x="5134825" y="2515900"/>
            <a:ext cx="36699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Рухаючись спокійно, краще тримаєш рівновагу. Є менша ймовірність, 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 ти послизнешся</a:t>
            </a:r>
            <a:endParaRPr sz="2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371" name="Google Shape;37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25" y="1451850"/>
            <a:ext cx="1991462" cy="34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425" y="1030400"/>
            <a:ext cx="3524777" cy="1245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8"/>
          <p:cNvSpPr txBox="1"/>
          <p:nvPr/>
        </p:nvSpPr>
        <p:spPr>
          <a:xfrm>
            <a:off x="1288525" y="1418400"/>
            <a:ext cx="29229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100">
                <a:latin typeface="Open Sans"/>
                <a:ea typeface="Open Sans"/>
                <a:cs typeface="Open Sans"/>
                <a:sym typeface="Open Sans"/>
              </a:rPr>
              <a:t>Ось підошви нашого взуття!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4" name="Google Shape;37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1475" y="2767200"/>
            <a:ext cx="395075" cy="3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48">
            <a:off x="4816375" y="4556371"/>
            <a:ext cx="322576" cy="32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1926196" y="3051444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8199" y="4404851"/>
            <a:ext cx="202175" cy="20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9"/>
          <p:cNvSpPr txBox="1"/>
          <p:nvPr>
            <p:ph type="title"/>
          </p:nvPr>
        </p:nvSpPr>
        <p:spPr>
          <a:xfrm>
            <a:off x="474100" y="306825"/>
            <a:ext cx="5026200" cy="4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>
                <a:solidFill>
                  <a:srgbClr val="000000"/>
                </a:solidFill>
              </a:rPr>
              <a:t>Безпека під час ожеледиці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69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69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>
              <a:solidFill>
                <a:srgbClr val="000000"/>
              </a:solidFill>
            </a:endParaRPr>
          </a:p>
        </p:txBody>
      </p:sp>
      <p:pic>
        <p:nvPicPr>
          <p:cNvPr id="383" name="Google Shape;383;p39"/>
          <p:cNvPicPr preferRelativeResize="0"/>
          <p:nvPr/>
        </p:nvPicPr>
        <p:blipFill rotWithShape="1">
          <a:blip r:embed="rId3">
            <a:alphaModFix/>
          </a:blip>
          <a:srcRect b="0" l="3253" r="3262" t="0"/>
          <a:stretch/>
        </p:blipFill>
        <p:spPr>
          <a:xfrm flipH="1">
            <a:off x="-278174" y="2111025"/>
            <a:ext cx="10422999" cy="594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9425" y="1675350"/>
            <a:ext cx="1991462" cy="346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108" y="3375376"/>
            <a:ext cx="1373776" cy="166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650" y="1250975"/>
            <a:ext cx="2792003" cy="150377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9"/>
          <p:cNvSpPr txBox="1"/>
          <p:nvPr/>
        </p:nvSpPr>
        <p:spPr>
          <a:xfrm>
            <a:off x="482700" y="1631975"/>
            <a:ext cx="17610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Пане пінгвіне, </a:t>
            </a:r>
            <a:br>
              <a:rPr b="1" lang="uk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лапки з кишень!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39"/>
          <p:cNvSpPr/>
          <p:nvPr/>
        </p:nvSpPr>
        <p:spPr>
          <a:xfrm>
            <a:off x="4503113" y="2465063"/>
            <a:ext cx="4473050" cy="91997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89" name="Google Shape;389;p39"/>
          <p:cNvSpPr/>
          <p:nvPr/>
        </p:nvSpPr>
        <p:spPr>
          <a:xfrm rot="-145493">
            <a:off x="4206188" y="2184839"/>
            <a:ext cx="3907925" cy="39492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0" name="Google Shape;390;p39"/>
          <p:cNvSpPr/>
          <p:nvPr/>
        </p:nvSpPr>
        <p:spPr>
          <a:xfrm>
            <a:off x="4055225" y="1069324"/>
            <a:ext cx="4473050" cy="84225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1" name="Google Shape;391;p39"/>
          <p:cNvSpPr/>
          <p:nvPr/>
        </p:nvSpPr>
        <p:spPr>
          <a:xfrm rot="-145493">
            <a:off x="3758300" y="789089"/>
            <a:ext cx="3907925" cy="39492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2" name="Google Shape;392;p39"/>
          <p:cNvSpPr txBox="1"/>
          <p:nvPr/>
        </p:nvSpPr>
        <p:spPr>
          <a:xfrm>
            <a:off x="4162700" y="1239825"/>
            <a:ext cx="41475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Це допоможе в</a:t>
            </a: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тримати </a:t>
            </a: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рівновагу і швидко зреагувати, якщо ти послизнешся</a:t>
            </a:r>
            <a:endParaRPr sz="25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93" name="Google Shape;393;p39"/>
          <p:cNvSpPr txBox="1"/>
          <p:nvPr/>
        </p:nvSpPr>
        <p:spPr>
          <a:xfrm>
            <a:off x="4763575" y="2575675"/>
            <a:ext cx="4080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Вони часто вкриті льодом, а також можуть бути погано закріплені, тому наступати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 них небезпечно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394" name="Google Shape;394;p39"/>
          <p:cNvSpPr txBox="1"/>
          <p:nvPr/>
        </p:nvSpPr>
        <p:spPr>
          <a:xfrm rot="-176113">
            <a:off x="3909337" y="821892"/>
            <a:ext cx="2911720" cy="3547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Тримай руки поза кишенями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95" name="Google Shape;395;p39"/>
          <p:cNvSpPr txBox="1"/>
          <p:nvPr/>
        </p:nvSpPr>
        <p:spPr>
          <a:xfrm rot="-149034">
            <a:off x="4401760" y="2201879"/>
            <a:ext cx="3170379" cy="3918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Обходь металеві кришки люків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0"/>
          <p:cNvSpPr txBox="1"/>
          <p:nvPr>
            <p:ph type="title"/>
          </p:nvPr>
        </p:nvSpPr>
        <p:spPr>
          <a:xfrm>
            <a:off x="377725" y="299075"/>
            <a:ext cx="6204300" cy="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uk" sz="2200">
                <a:solidFill>
                  <a:srgbClr val="000000"/>
                </a:solidFill>
              </a:rPr>
              <a:t>Як захиститися від падіння бурульок?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sp>
        <p:nvSpPr>
          <p:cNvPr id="401" name="Google Shape;401;p40"/>
          <p:cNvSpPr/>
          <p:nvPr/>
        </p:nvSpPr>
        <p:spPr>
          <a:xfrm>
            <a:off x="5290185" y="3885423"/>
            <a:ext cx="3449700" cy="97270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2" name="Google Shape;402;p40"/>
          <p:cNvSpPr/>
          <p:nvPr/>
        </p:nvSpPr>
        <p:spPr>
          <a:xfrm rot="-145502">
            <a:off x="4988582" y="3384553"/>
            <a:ext cx="2182361" cy="65219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3" name="Google Shape;403;p40"/>
          <p:cNvSpPr/>
          <p:nvPr/>
        </p:nvSpPr>
        <p:spPr>
          <a:xfrm>
            <a:off x="704463" y="3259049"/>
            <a:ext cx="3964800" cy="88400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4" name="Google Shape;404;p40"/>
          <p:cNvSpPr/>
          <p:nvPr/>
        </p:nvSpPr>
        <p:spPr>
          <a:xfrm rot="-145493">
            <a:off x="406442" y="2927447"/>
            <a:ext cx="3907940" cy="44633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5" name="Google Shape;405;p40"/>
          <p:cNvSpPr/>
          <p:nvPr/>
        </p:nvSpPr>
        <p:spPr>
          <a:xfrm>
            <a:off x="5022725" y="2149263"/>
            <a:ext cx="3802450" cy="928475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6" name="Google Shape;406;p40"/>
          <p:cNvSpPr/>
          <p:nvPr/>
        </p:nvSpPr>
        <p:spPr>
          <a:xfrm rot="-145492">
            <a:off x="4726052" y="1880740"/>
            <a:ext cx="3354094" cy="394919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690275" y="1494050"/>
            <a:ext cx="3702875" cy="1079700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8" name="Google Shape;408;p40"/>
          <p:cNvSpPr/>
          <p:nvPr/>
        </p:nvSpPr>
        <p:spPr>
          <a:xfrm rot="-145488">
            <a:off x="391963" y="1013088"/>
            <a:ext cx="3334875" cy="74357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09" name="Google Shape;409;p40"/>
          <p:cNvSpPr txBox="1"/>
          <p:nvPr/>
        </p:nvSpPr>
        <p:spPr>
          <a:xfrm rot="-207136">
            <a:off x="432459" y="1136129"/>
            <a:ext cx="3093814" cy="6437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Тримайся на відстані від будівель 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і дерев (3–5 метрів)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0" name="Google Shape;410;p40"/>
          <p:cNvSpPr txBox="1"/>
          <p:nvPr/>
        </p:nvSpPr>
        <p:spPr>
          <a:xfrm>
            <a:off x="763450" y="1768700"/>
            <a:ext cx="38787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Так менша ймовірність потрапити під бурульки, що можуть впасти з висоти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5413175" y="4052325"/>
            <a:ext cx="35232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Це місця, де можуть утворюватися великі бурульки, які є небезпечними, коли падають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2" name="Google Shape;412;p40"/>
          <p:cNvSpPr txBox="1"/>
          <p:nvPr/>
        </p:nvSpPr>
        <p:spPr>
          <a:xfrm rot="-147812">
            <a:off x="5081098" y="1910332"/>
            <a:ext cx="3126790" cy="4600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Не заходь за спеціальні огорожі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3" name="Google Shape;413;p40"/>
          <p:cNvSpPr txBox="1"/>
          <p:nvPr/>
        </p:nvSpPr>
        <p:spPr>
          <a:xfrm>
            <a:off x="5166375" y="2269188"/>
            <a:ext cx="3658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Такі огорожі показують і застерігають, що тут можуть падати бурульки 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Не заходь за їхні межі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4" name="Google Shape;414;p40"/>
          <p:cNvSpPr txBox="1"/>
          <p:nvPr/>
        </p:nvSpPr>
        <p:spPr>
          <a:xfrm rot="-147782">
            <a:off x="464377" y="2986422"/>
            <a:ext cx="3294944" cy="392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Перевіряй дерева на наявність снігу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5" name="Google Shape;415;p40"/>
          <p:cNvSpPr txBox="1"/>
          <p:nvPr/>
        </p:nvSpPr>
        <p:spPr>
          <a:xfrm>
            <a:off x="796063" y="3358275"/>
            <a:ext cx="39210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Перш ніж проходити повз високі дерева, переконайся, що на них немає багато снігу</a:t>
            </a: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, який може впасти на тебе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6" name="Google Shape;416;p40"/>
          <p:cNvSpPr txBox="1"/>
          <p:nvPr/>
        </p:nvSpPr>
        <p:spPr>
          <a:xfrm rot="-269478">
            <a:off x="5097669" y="3469706"/>
            <a:ext cx="1907859" cy="58861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Не ходи під дахами та балконами</a:t>
            </a:r>
            <a:endParaRPr/>
          </a:p>
        </p:txBody>
      </p:sp>
      <p:sp>
        <p:nvSpPr>
          <p:cNvPr id="417" name="Google Shape;417;p40"/>
          <p:cNvSpPr txBox="1"/>
          <p:nvPr/>
        </p:nvSpPr>
        <p:spPr>
          <a:xfrm rot="904300">
            <a:off x="252442" y="3385354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8" name="Google Shape;418;p40"/>
          <p:cNvSpPr txBox="1"/>
          <p:nvPr/>
        </p:nvSpPr>
        <p:spPr>
          <a:xfrm rot="-228163">
            <a:off x="177507" y="1790474"/>
            <a:ext cx="402586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 rot="-282201">
            <a:off x="4569769" y="229865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 rot="904300">
            <a:off x="4835917" y="4003154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21" name="Google Shape;4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200" y="-324725"/>
            <a:ext cx="3367798" cy="2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"/>
          <p:cNvSpPr txBox="1"/>
          <p:nvPr/>
        </p:nvSpPr>
        <p:spPr>
          <a:xfrm>
            <a:off x="378150" y="255250"/>
            <a:ext cx="6184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</a:t>
            </a: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українських полярників і полярниць</a:t>
            </a: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  <a:endParaRPr sz="1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27" name="Google Shape;42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5900" y="640525"/>
            <a:ext cx="3503301" cy="6101023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1"/>
          <p:cNvSpPr/>
          <p:nvPr/>
        </p:nvSpPr>
        <p:spPr>
          <a:xfrm rot="-145509">
            <a:off x="506088" y="1129478"/>
            <a:ext cx="1320323" cy="394939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574525" y="1015700"/>
            <a:ext cx="60645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Андрій і Сергій катаються на ковзанах на річці. Раптом Сергій провалюється під лід. Андрій біжить до нього і намагається допомогти витягнути його голіруч.</a:t>
            </a:r>
            <a:endParaRPr sz="2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30" name="Google Shape;430;p41"/>
          <p:cNvSpPr/>
          <p:nvPr/>
        </p:nvSpPr>
        <p:spPr>
          <a:xfrm rot="-7">
            <a:off x="579525" y="2395728"/>
            <a:ext cx="2680625" cy="49909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570125" y="2341175"/>
            <a:ext cx="53022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Чому бігти до друга, який провалився 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під лід, небезпечно?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Що ще зробити має зробити Андрій, щоб допомогти другу і самому залишитись у безпеці?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Які підручні засоби можна використати 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для допомоги Сергію?</a:t>
            </a:r>
            <a:endParaRPr sz="26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32" name="Google Shape;43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0000">
            <a:off x="775796" y="3074119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00000">
            <a:off x="775796" y="3671944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00000">
            <a:off x="775796" y="4269769"/>
            <a:ext cx="234661" cy="23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/>
          <p:nvPr/>
        </p:nvSpPr>
        <p:spPr>
          <a:xfrm>
            <a:off x="378150" y="255250"/>
            <a:ext cx="6184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</a:t>
            </a: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українських полярників і полярниць</a:t>
            </a: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  <a:endParaRPr sz="1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40" name="Google Shape;440;p42"/>
          <p:cNvSpPr/>
          <p:nvPr/>
        </p:nvSpPr>
        <p:spPr>
          <a:xfrm rot="-145509">
            <a:off x="506088" y="1129478"/>
            <a:ext cx="1320323" cy="394939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41" name="Google Shape;441;p42"/>
          <p:cNvSpPr txBox="1"/>
          <p:nvPr/>
        </p:nvSpPr>
        <p:spPr>
          <a:xfrm>
            <a:off x="574525" y="1015700"/>
            <a:ext cx="6798600" cy="14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Іра поспішає додому і бачить, що на її звичному маршруті багато бурульок на дахах будинків. Вона вирішує скоротити шлях під балконом, де висять бурульки, оскільки їй здається, що це безпечніше.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42" name="Google Shape;442;p42"/>
          <p:cNvSpPr/>
          <p:nvPr/>
        </p:nvSpPr>
        <p:spPr>
          <a:xfrm rot="-7">
            <a:off x="579525" y="2395728"/>
            <a:ext cx="2680625" cy="49909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43" name="Google Shape;443;p42"/>
          <p:cNvSpPr txBox="1"/>
          <p:nvPr/>
        </p:nvSpPr>
        <p:spPr>
          <a:xfrm>
            <a:off x="570125" y="2341175"/>
            <a:ext cx="65067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Чому небезпечно проходити у місцях, 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де висять бурульки?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Які можуть бути наслідки, якщо Іра продовжуватиме ігнорувати правила безпечного пересування на вулиці взимку?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Як можна було б вчинити у цій ситуації?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0000">
            <a:off x="775796" y="3074119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00000">
            <a:off x="775796" y="3671944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00000">
            <a:off x="775796" y="4269769"/>
            <a:ext cx="234661" cy="23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3125" y="546975"/>
            <a:ext cx="4133852" cy="5584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"/>
          <p:cNvSpPr txBox="1"/>
          <p:nvPr>
            <p:ph type="title"/>
          </p:nvPr>
        </p:nvSpPr>
        <p:spPr>
          <a:xfrm>
            <a:off x="791700" y="1628250"/>
            <a:ext cx="5357700" cy="29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Взуття з ребристою підошвою допоможе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уникнути падіння під час ожеледиці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Лід білого кольору міцніший за блакитний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і витримує більшу вагу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Якщо лід починає тріщати під ногами, слід негайно повернутися назад човгаючим кроком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Бурульки найбезпечніші, якщо перебувати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під дахом, звідки вони звисають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Перевіряти міцність льоду ударами ніг — безпечний спосіб переконатися, що він витримає вагу 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43"/>
          <p:cNvSpPr/>
          <p:nvPr/>
        </p:nvSpPr>
        <p:spPr>
          <a:xfrm>
            <a:off x="378150" y="879400"/>
            <a:ext cx="3213175" cy="417225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4" name="Google Shape;454;p43"/>
          <p:cNvSpPr txBox="1"/>
          <p:nvPr/>
        </p:nvSpPr>
        <p:spPr>
          <a:xfrm>
            <a:off x="378150" y="255250"/>
            <a:ext cx="6184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</a:t>
            </a: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українських полярників і полярниць</a:t>
            </a: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  <a:endParaRPr b="1"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5" name="Google Shape;455;p43"/>
          <p:cNvSpPr txBox="1"/>
          <p:nvPr/>
        </p:nvSpPr>
        <p:spPr>
          <a:xfrm rot="904300">
            <a:off x="455167" y="27994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6" name="Google Shape;456;p43"/>
          <p:cNvSpPr txBox="1"/>
          <p:nvPr/>
        </p:nvSpPr>
        <p:spPr>
          <a:xfrm rot="-899351">
            <a:off x="4552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 rot="-899351">
            <a:off x="302857" y="34687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8" name="Google Shape;458;p43"/>
          <p:cNvSpPr txBox="1"/>
          <p:nvPr/>
        </p:nvSpPr>
        <p:spPr>
          <a:xfrm rot="387769">
            <a:off x="447900" y="41718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59" name="Google Shape;459;p43"/>
          <p:cNvSpPr txBox="1"/>
          <p:nvPr/>
        </p:nvSpPr>
        <p:spPr>
          <a:xfrm rot="-282201">
            <a:off x="302869" y="21269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60" name="Google Shape;46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5900" y="640525"/>
            <a:ext cx="3503301" cy="610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2546075" y="694125"/>
            <a:ext cx="2675975" cy="367400"/>
          </a:xfrm>
          <a:prstGeom prst="flowChartManualInpu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1219625" y="722200"/>
            <a:ext cx="937400" cy="339325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>
            <a:off x="345375" y="313400"/>
            <a:ext cx="5603700" cy="102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220"/>
              <a:t>Привіт! 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020"/>
              <a:t>Ми — Ян Зег та Ігнатій Лукасевич, львівські винахідники гасової лампи</a:t>
            </a:r>
            <a:endParaRPr sz="2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820">
              <a:highlight>
                <a:schemeClr val="accent6"/>
              </a:highlight>
            </a:endParaRPr>
          </a:p>
        </p:txBody>
      </p:sp>
      <p:sp>
        <p:nvSpPr>
          <p:cNvPr id="96" name="Google Shape;96;p17"/>
          <p:cNvSpPr/>
          <p:nvPr/>
        </p:nvSpPr>
        <p:spPr>
          <a:xfrm rot="-860081">
            <a:off x="5928303" y="652459"/>
            <a:ext cx="2831069" cy="732932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7" name="Google Shape;97;p17"/>
          <p:cNvSpPr txBox="1"/>
          <p:nvPr/>
        </p:nvSpPr>
        <p:spPr>
          <a:xfrm rot="-860002">
            <a:off x="6027892" y="719234"/>
            <a:ext cx="2693855" cy="6050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Вона освітлювала будинки ще в XIX столітті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502125" y="1838150"/>
            <a:ext cx="44532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А зараз ми хочемо поділитися важливими </a:t>
            </a:r>
            <a:r>
              <a:rPr b="1" lang="uk">
                <a:solidFill>
                  <a:srgbClr val="FDEA5D"/>
                </a:solidFill>
                <a:latin typeface="Open Sans"/>
                <a:ea typeface="Open Sans"/>
                <a:cs typeface="Open Sans"/>
                <a:sym typeface="Open Sans"/>
              </a:rPr>
              <a:t>правилами поведінки в темну пору року, </a:t>
            </a:r>
            <a:b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щоб ви завжди були помітними та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в безпеці!</a:t>
            </a:r>
            <a:endParaRPr b="1" sz="2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5698" y="1619575"/>
            <a:ext cx="4781040" cy="579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788725" y="2644124"/>
            <a:ext cx="5845325" cy="256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2758938" y="3607050"/>
            <a:ext cx="3576300" cy="7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Ми хоч і винайшли гасові лампи, але темрява і небезпеки, які вона ховає, нікуди не поділись!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1D9F5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4"/>
          <p:cNvSpPr/>
          <p:nvPr/>
        </p:nvSpPr>
        <p:spPr>
          <a:xfrm>
            <a:off x="378150" y="879400"/>
            <a:ext cx="3213175" cy="417225"/>
          </a:xfrm>
          <a:prstGeom prst="flowChartManualInput">
            <a:avLst/>
          </a:prstGeom>
          <a:solidFill>
            <a:srgbClr val="747A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66" name="Google Shape;466;p44"/>
          <p:cNvSpPr txBox="1"/>
          <p:nvPr/>
        </p:nvSpPr>
        <p:spPr>
          <a:xfrm>
            <a:off x="378150" y="255250"/>
            <a:ext cx="61848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</a:t>
            </a: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українських полярників і полярниць</a:t>
            </a:r>
            <a:r>
              <a:rPr b="1" lang="uk" sz="1800">
                <a:latin typeface="Open Sans ExtraBold"/>
                <a:ea typeface="Open Sans ExtraBold"/>
                <a:cs typeface="Open Sans ExtraBold"/>
                <a:sym typeface="Open Sans ExtraBold"/>
              </a:rPr>
              <a:t>!</a:t>
            </a:r>
            <a:endParaRPr b="1"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67" name="Google Shape;467;p44"/>
          <p:cNvSpPr txBox="1"/>
          <p:nvPr/>
        </p:nvSpPr>
        <p:spPr>
          <a:xfrm rot="904300">
            <a:off x="455167" y="27994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68" name="Google Shape;468;p44"/>
          <p:cNvSpPr txBox="1"/>
          <p:nvPr/>
        </p:nvSpPr>
        <p:spPr>
          <a:xfrm rot="-899351">
            <a:off x="4552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69" name="Google Shape;469;p44"/>
          <p:cNvSpPr txBox="1"/>
          <p:nvPr/>
        </p:nvSpPr>
        <p:spPr>
          <a:xfrm rot="-899351">
            <a:off x="302857" y="34687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70" name="Google Shape;470;p44"/>
          <p:cNvSpPr txBox="1"/>
          <p:nvPr/>
        </p:nvSpPr>
        <p:spPr>
          <a:xfrm rot="387769">
            <a:off x="447900" y="41718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71" name="Google Shape;471;p44"/>
          <p:cNvSpPr txBox="1"/>
          <p:nvPr/>
        </p:nvSpPr>
        <p:spPr>
          <a:xfrm rot="-282201">
            <a:off x="302869" y="21269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72" name="Google Shape;47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5900" y="640525"/>
            <a:ext cx="3503301" cy="6101023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4"/>
          <p:cNvSpPr/>
          <p:nvPr/>
        </p:nvSpPr>
        <p:spPr>
          <a:xfrm>
            <a:off x="867900" y="1590975"/>
            <a:ext cx="4292925" cy="669600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74" name="Google Shape;474;p44"/>
          <p:cNvSpPr/>
          <p:nvPr/>
        </p:nvSpPr>
        <p:spPr>
          <a:xfrm>
            <a:off x="881925" y="2810575"/>
            <a:ext cx="5107700" cy="669000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75" name="Google Shape;475;p44"/>
          <p:cNvSpPr txBox="1"/>
          <p:nvPr>
            <p:ph type="title"/>
          </p:nvPr>
        </p:nvSpPr>
        <p:spPr>
          <a:xfrm>
            <a:off x="867900" y="1628250"/>
            <a:ext cx="5357700" cy="29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Взуття з ребристою підошвою допоможе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уникнути падіння під час ожеледиці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Лід білого кольору міцніший за блакитний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і витримує більшу вагу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Якщо лід починає тріщати під ногами, слід негайно повернутися назад човгаючим кроком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Бурульки найбезпечніші, якщо перебувати </a:t>
            </a:r>
            <a:b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під дахом, звідки вони звисають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Перевіряти міцність льоду ударами ніг — безпечний спосіб переконатися, що він витримає вагу </a:t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5"/>
          <p:cNvSpPr txBox="1"/>
          <p:nvPr>
            <p:ph type="title"/>
          </p:nvPr>
        </p:nvSpPr>
        <p:spPr>
          <a:xfrm>
            <a:off x="311700" y="35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2420"/>
              <a:t>Знайомтесь! Це гості нашого уроку</a:t>
            </a:r>
            <a:endParaRPr sz="2420"/>
          </a:p>
        </p:txBody>
      </p:sp>
      <p:sp>
        <p:nvSpPr>
          <p:cNvPr id="481" name="Google Shape;481;p45"/>
          <p:cNvSpPr txBox="1"/>
          <p:nvPr/>
        </p:nvSpPr>
        <p:spPr>
          <a:xfrm>
            <a:off x="311700" y="3544050"/>
            <a:ext cx="381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Українські рятувальники </a:t>
            </a:r>
            <a:br>
              <a:rPr b="1" lang="uk" sz="2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20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та рятувальниці</a:t>
            </a:r>
            <a:endParaRPr b="1" sz="20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2" name="Google Shape;482;p45"/>
          <p:cNvPicPr preferRelativeResize="0"/>
          <p:nvPr/>
        </p:nvPicPr>
        <p:blipFill rotWithShape="1">
          <a:blip r:embed="rId3">
            <a:alphaModFix/>
          </a:blip>
          <a:srcRect b="17832" l="18450" r="17819" t="-930"/>
          <a:stretch/>
        </p:blipFill>
        <p:spPr>
          <a:xfrm>
            <a:off x="311700" y="1448550"/>
            <a:ext cx="3816300" cy="18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5"/>
          <p:cNvSpPr/>
          <p:nvPr/>
        </p:nvSpPr>
        <p:spPr>
          <a:xfrm rot="-145708">
            <a:off x="4340626" y="968436"/>
            <a:ext cx="4156949" cy="1967879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84" name="Google Shape;484;p45"/>
          <p:cNvSpPr/>
          <p:nvPr/>
        </p:nvSpPr>
        <p:spPr>
          <a:xfrm rot="229933">
            <a:off x="4337337" y="2949985"/>
            <a:ext cx="4300201" cy="175938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85" name="Google Shape;485;p45"/>
          <p:cNvSpPr txBox="1"/>
          <p:nvPr/>
        </p:nvSpPr>
        <p:spPr>
          <a:xfrm>
            <a:off x="4536225" y="1414550"/>
            <a:ext cx="38163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Українські рятувальники та рятувальниці</a:t>
            </a: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— це професіонали, які приходять на допомогу у випадках надзвичайних ситуацій. Вони гасять пожежі, рятують людей (навіть під завалами), допомагають долати наслідки негод, розміновують українські землі.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300">
                <a:latin typeface="Open Sans SemiBold"/>
                <a:ea typeface="Open Sans SemiBold"/>
                <a:cs typeface="Open Sans SemiBold"/>
                <a:sym typeface="Open Sans SemiBold"/>
              </a:rPr>
              <a:t>Рятувальники та рятувальниці допомагають людям у найскладніших обставинах. А ще вони навчають і дорослих, і дітей правилам безпеки та проводять тренування, щоб усі знали, як діяти в небезпечних ситуаціях.</a:t>
            </a:r>
            <a:endParaRPr sz="13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86" name="Google Shape;486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600" y="1117250"/>
            <a:ext cx="395075" cy="3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9996">
            <a:off x="121796" y="1433245"/>
            <a:ext cx="236213" cy="23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6"/>
          <p:cNvSpPr txBox="1"/>
          <p:nvPr>
            <p:ph type="title"/>
          </p:nvPr>
        </p:nvSpPr>
        <p:spPr>
          <a:xfrm>
            <a:off x="409525" y="452225"/>
            <a:ext cx="5051700" cy="11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594"/>
              <a:buFont typeface="Arial"/>
              <a:buNone/>
            </a:pPr>
            <a:r>
              <a:rPr lang="uk" sz="2466"/>
              <a:t>Привіт! </a:t>
            </a:r>
            <a:endParaRPr sz="246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594"/>
              <a:buFont typeface="Arial"/>
              <a:buNone/>
            </a:pPr>
            <a:r>
              <a:rPr lang="uk" sz="2466"/>
              <a:t>Ми — </a:t>
            </a:r>
            <a:r>
              <a:rPr lang="uk" sz="2466"/>
              <a:t>українськ</a:t>
            </a:r>
            <a:r>
              <a:rPr lang="uk" sz="2466"/>
              <a:t>і </a:t>
            </a:r>
            <a:r>
              <a:rPr lang="uk" sz="2466"/>
              <a:t>рятувальники та рятувальниці</a:t>
            </a:r>
            <a:endParaRPr sz="23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493" name="Google Shape;493;p46"/>
          <p:cNvSpPr/>
          <p:nvPr/>
        </p:nvSpPr>
        <p:spPr>
          <a:xfrm rot="3">
            <a:off x="1073150" y="2579277"/>
            <a:ext cx="4512350" cy="1269996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94" name="Google Shape;494;p46"/>
          <p:cNvSpPr/>
          <p:nvPr/>
        </p:nvSpPr>
        <p:spPr>
          <a:xfrm rot="-2">
            <a:off x="792400" y="2078176"/>
            <a:ext cx="3178150" cy="745973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920750" y="2131450"/>
            <a:ext cx="304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Сьогодні розкажемо вам про безпеку вдома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1292900" y="2818300"/>
            <a:ext cx="40122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Всім важливо знати, як уникнути небезпечних ситуацій та що робити при пожежі</a:t>
            </a:r>
            <a:endParaRPr sz="1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97" name="Google Shape;49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649" y="2015350"/>
            <a:ext cx="677450" cy="6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7900" y="152400"/>
            <a:ext cx="295803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"/>
          <p:cNvSpPr txBox="1"/>
          <p:nvPr>
            <p:ph type="title"/>
          </p:nvPr>
        </p:nvSpPr>
        <p:spPr>
          <a:xfrm>
            <a:off x="379000" y="519250"/>
            <a:ext cx="51648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000"/>
              <a:t>Не грайся з сірниками, запальничками та свічками</a:t>
            </a:r>
            <a:endParaRPr sz="2520"/>
          </a:p>
        </p:txBody>
      </p:sp>
      <p:sp>
        <p:nvSpPr>
          <p:cNvPr id="504" name="Google Shape;504;p47"/>
          <p:cNvSpPr/>
          <p:nvPr/>
        </p:nvSpPr>
        <p:spPr>
          <a:xfrm rot="3">
            <a:off x="4514250" y="1504777"/>
            <a:ext cx="4207750" cy="1000546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05" name="Google Shape;505;p47"/>
          <p:cNvSpPr/>
          <p:nvPr/>
        </p:nvSpPr>
        <p:spPr>
          <a:xfrm rot="-509101">
            <a:off x="3998852" y="988699"/>
            <a:ext cx="3178150" cy="643798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06" name="Google Shape;506;p47"/>
          <p:cNvSpPr txBox="1"/>
          <p:nvPr/>
        </p:nvSpPr>
        <p:spPr>
          <a:xfrm>
            <a:off x="4592725" y="1741425"/>
            <a:ext cx="4300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Завжди запитуй дозвіл дорослих, якщо тобі необхідно використати ці предмети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47"/>
          <p:cNvSpPr txBox="1"/>
          <p:nvPr/>
        </p:nvSpPr>
        <p:spPr>
          <a:xfrm rot="-509235">
            <a:off x="4082983" y="1121502"/>
            <a:ext cx="3280728" cy="346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Це може спричинити пожежу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08" name="Google Shape;5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78" y="3083725"/>
            <a:ext cx="1057720" cy="5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514" y="2013695"/>
            <a:ext cx="897211" cy="90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30523" y="1616487"/>
            <a:ext cx="780726" cy="1695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075" y="3183224"/>
            <a:ext cx="2606111" cy="978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68599" y="3024575"/>
            <a:ext cx="728800" cy="7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28848" y="3676135"/>
            <a:ext cx="1407450" cy="1356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97248" y="2184300"/>
            <a:ext cx="3514774" cy="574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8"/>
          <p:cNvSpPr txBox="1"/>
          <p:nvPr>
            <p:ph type="title"/>
          </p:nvPr>
        </p:nvSpPr>
        <p:spPr>
          <a:xfrm>
            <a:off x="443175" y="549975"/>
            <a:ext cx="4634700" cy="88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00"/>
              <a:t>Не бери до рук петарди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200"/>
              <a:t>чи інші піротехнічні вироби</a:t>
            </a:r>
            <a:endParaRPr sz="16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520" name="Google Shape;520;p48"/>
          <p:cNvSpPr/>
          <p:nvPr/>
        </p:nvSpPr>
        <p:spPr>
          <a:xfrm rot="-444398">
            <a:off x="5178575" y="739909"/>
            <a:ext cx="3448275" cy="738882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21" name="Google Shape;521;p48"/>
          <p:cNvSpPr txBox="1"/>
          <p:nvPr/>
        </p:nvSpPr>
        <p:spPr>
          <a:xfrm rot="-444383">
            <a:off x="5385704" y="810549"/>
            <a:ext cx="2902113" cy="6773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Вони можуть вибухнути </a:t>
            </a:r>
            <a:endParaRPr b="1"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latin typeface="Open Sans"/>
                <a:ea typeface="Open Sans"/>
                <a:cs typeface="Open Sans"/>
                <a:sym typeface="Open Sans"/>
              </a:rPr>
              <a:t>й поранити тебе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22" name="Google Shape;52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5650" y="1303592"/>
            <a:ext cx="2471398" cy="205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9074" y="3081350"/>
            <a:ext cx="728800" cy="7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8"/>
          <p:cNvSpPr/>
          <p:nvPr/>
        </p:nvSpPr>
        <p:spPr>
          <a:xfrm rot="-1">
            <a:off x="226600" y="4026276"/>
            <a:ext cx="5761250" cy="824674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25" name="Google Shape;525;p48"/>
          <p:cNvSpPr txBox="1"/>
          <p:nvPr/>
        </p:nvSpPr>
        <p:spPr>
          <a:xfrm>
            <a:off x="226600" y="4168463"/>
            <a:ext cx="6078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100">
                <a:latin typeface="Open Sans"/>
                <a:ea typeface="Open Sans"/>
                <a:cs typeface="Open Sans"/>
                <a:sym typeface="Open Sans"/>
              </a:rPr>
              <a:t>Наразі в Україні діє воєнний стан. Феєрверки та інші піротехнічні засоби ЗАБОРОНЕНІ. Гучні звуки лякають людей і тваринок, які постраждали від війни. Ставмося з повагою до спокою одне одного!</a:t>
            </a:r>
            <a:r>
              <a:rPr i="1" lang="uk" sz="11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11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526" name="Google Shape;52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78661">
            <a:off x="471650" y="1698400"/>
            <a:ext cx="630201" cy="22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92851">
            <a:off x="1480501" y="2169499"/>
            <a:ext cx="1270797" cy="147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8599" y="3081353"/>
            <a:ext cx="1010248" cy="97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60748" y="1438275"/>
            <a:ext cx="3514774" cy="574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9"/>
          <p:cNvSpPr txBox="1"/>
          <p:nvPr>
            <p:ph type="title"/>
          </p:nvPr>
        </p:nvSpPr>
        <p:spPr>
          <a:xfrm>
            <a:off x="397550" y="361600"/>
            <a:ext cx="4328400" cy="71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800"/>
              <a:t>Не вмикай електричні пристрої без дозволу батьків</a:t>
            </a:r>
            <a:endParaRPr sz="2320"/>
          </a:p>
        </p:txBody>
      </p:sp>
      <p:sp>
        <p:nvSpPr>
          <p:cNvPr id="535" name="Google Shape;535;p49"/>
          <p:cNvSpPr/>
          <p:nvPr/>
        </p:nvSpPr>
        <p:spPr>
          <a:xfrm rot="-237259">
            <a:off x="3285628" y="684022"/>
            <a:ext cx="4679816" cy="1000557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36" name="Google Shape;536;p49"/>
          <p:cNvSpPr/>
          <p:nvPr/>
        </p:nvSpPr>
        <p:spPr>
          <a:xfrm rot="-509109">
            <a:off x="5897211" y="1233057"/>
            <a:ext cx="3052025" cy="800629"/>
          </a:xfrm>
          <a:prstGeom prst="flowChartManualInput">
            <a:avLst/>
          </a:prstGeom>
          <a:solidFill>
            <a:srgbClr val="D5D4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37" name="Google Shape;537;p49"/>
          <p:cNvSpPr txBox="1"/>
          <p:nvPr/>
        </p:nvSpPr>
        <p:spPr>
          <a:xfrm rot="-322501">
            <a:off x="3443576" y="784500"/>
            <a:ext cx="4627749" cy="748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Може бути небезпечно користуватися ними, особливо в умовах відключень або нестабільного електропостачання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38" name="Google Shape;538;p49"/>
          <p:cNvSpPr txBox="1"/>
          <p:nvPr/>
        </p:nvSpPr>
        <p:spPr>
          <a:xfrm rot="-546795">
            <a:off x="5949473" y="1384458"/>
            <a:ext cx="2954798" cy="4183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Дорослі мають слідкувати, щоб усе було гаразд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39" name="Google Shape;539;p49"/>
          <p:cNvSpPr txBox="1"/>
          <p:nvPr/>
        </p:nvSpPr>
        <p:spPr>
          <a:xfrm>
            <a:off x="469500" y="2021250"/>
            <a:ext cx="3742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Не клади одяг та інші речі на обігрівачі та електроприлади, біля газових плит, котлів чи камінів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40" name="Google Shape;540;p49"/>
          <p:cNvSpPr/>
          <p:nvPr/>
        </p:nvSpPr>
        <p:spPr>
          <a:xfrm rot="-18">
            <a:off x="2277300" y="2507684"/>
            <a:ext cx="3237575" cy="719683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1" name="Google Shape;541;p49"/>
          <p:cNvSpPr txBox="1"/>
          <p:nvPr/>
        </p:nvSpPr>
        <p:spPr>
          <a:xfrm>
            <a:off x="2322175" y="2575800"/>
            <a:ext cx="30885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Так можна перегріти речі, </a:t>
            </a:r>
            <a:b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вони навіть можуть загорітися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2" name="Google Shape;542;p49"/>
          <p:cNvSpPr txBox="1"/>
          <p:nvPr/>
        </p:nvSpPr>
        <p:spPr>
          <a:xfrm>
            <a:off x="469500" y="3325350"/>
            <a:ext cx="35790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Не залишай без нагляду увімкнені електроприлади чи газову плиту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3" name="Google Shape;543;p49"/>
          <p:cNvSpPr/>
          <p:nvPr/>
        </p:nvSpPr>
        <p:spPr>
          <a:xfrm rot="-18">
            <a:off x="2277300" y="3783310"/>
            <a:ext cx="3693900" cy="71968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44" name="Google Shape;544;p49"/>
          <p:cNvSpPr txBox="1"/>
          <p:nvPr/>
        </p:nvSpPr>
        <p:spPr>
          <a:xfrm>
            <a:off x="2322175" y="3859201"/>
            <a:ext cx="36939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Вони можуть спричинити загоряння, якщо їх не вимкнути вчасно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545" name="Google Shape;54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99996">
            <a:off x="282946" y="2047795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3914">
            <a:off x="282946" y="3422095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1650" y="2368623"/>
            <a:ext cx="23431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3312" y="3921050"/>
            <a:ext cx="728801" cy="7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0"/>
          <p:cNvSpPr txBox="1"/>
          <p:nvPr>
            <p:ph type="title"/>
          </p:nvPr>
        </p:nvSpPr>
        <p:spPr>
          <a:xfrm>
            <a:off x="379000" y="433100"/>
            <a:ext cx="52455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2000"/>
              <a:t>Не торкайся пошкоджених розеток чи електричних дротів</a:t>
            </a:r>
            <a:endParaRPr sz="1690"/>
          </a:p>
        </p:txBody>
      </p:sp>
      <p:pic>
        <p:nvPicPr>
          <p:cNvPr id="554" name="Google Shape;55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99996">
            <a:off x="398646" y="1537995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17450" y="2572475"/>
            <a:ext cx="6328724" cy="341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0"/>
          <p:cNvPicPr preferRelativeResize="0"/>
          <p:nvPr/>
        </p:nvPicPr>
        <p:blipFill rotWithShape="1">
          <a:blip r:embed="rId5">
            <a:alphaModFix/>
          </a:blip>
          <a:srcRect b="0" l="25210" r="-25210" t="0"/>
          <a:stretch/>
        </p:blipFill>
        <p:spPr>
          <a:xfrm>
            <a:off x="1386287" y="3484340"/>
            <a:ext cx="3099436" cy="315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3914">
            <a:off x="398646" y="2552445"/>
            <a:ext cx="236213" cy="236213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0"/>
          <p:cNvSpPr/>
          <p:nvPr/>
        </p:nvSpPr>
        <p:spPr>
          <a:xfrm rot="-19">
            <a:off x="2033000" y="2824111"/>
            <a:ext cx="4173675" cy="547302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59" name="Google Shape;559;p50"/>
          <p:cNvSpPr txBox="1"/>
          <p:nvPr/>
        </p:nvSpPr>
        <p:spPr>
          <a:xfrm>
            <a:off x="746800" y="2428950"/>
            <a:ext cx="50679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вмикай одночасно понад три електроприлади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60" name="Google Shape;560;p50"/>
          <p:cNvSpPr txBox="1"/>
          <p:nvPr/>
        </p:nvSpPr>
        <p:spPr>
          <a:xfrm>
            <a:off x="2042200" y="2831825"/>
            <a:ext cx="45798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Надмірне навантаження може спричинити коротке замикання і навіть пожежу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61" name="Google Shape;561;p50"/>
          <p:cNvSpPr txBox="1"/>
          <p:nvPr/>
        </p:nvSpPr>
        <p:spPr>
          <a:xfrm>
            <a:off x="769300" y="1370938"/>
            <a:ext cx="44811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намагайся самостійно лагодити пошкоджені розетки чи дроти</a:t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2" name="Google Shape;562;p50"/>
          <p:cNvSpPr/>
          <p:nvPr/>
        </p:nvSpPr>
        <p:spPr>
          <a:xfrm rot="-19">
            <a:off x="2639723" y="1881635"/>
            <a:ext cx="3518175" cy="439006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63" name="Google Shape;563;p50"/>
          <p:cNvSpPr txBox="1"/>
          <p:nvPr/>
        </p:nvSpPr>
        <p:spPr>
          <a:xfrm>
            <a:off x="2639725" y="1925075"/>
            <a:ext cx="38835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 Це мають робити лише спеціалісти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564" name="Google Shape;564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52049" y="402450"/>
            <a:ext cx="2652299" cy="433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1"/>
          <p:cNvSpPr txBox="1"/>
          <p:nvPr>
            <p:ph type="title"/>
          </p:nvPr>
        </p:nvSpPr>
        <p:spPr>
          <a:xfrm>
            <a:off x="369750" y="333900"/>
            <a:ext cx="5212500" cy="4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/>
              <a:t>Безпечне використання свічок</a:t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90"/>
          </a:p>
        </p:txBody>
      </p:sp>
      <p:pic>
        <p:nvPicPr>
          <p:cNvPr id="570" name="Google Shape;57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50" y="2196675"/>
            <a:ext cx="1677389" cy="224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349" y="2196675"/>
            <a:ext cx="2103028" cy="224090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1"/>
          <p:cNvSpPr/>
          <p:nvPr/>
        </p:nvSpPr>
        <p:spPr>
          <a:xfrm rot="-19">
            <a:off x="3282750" y="802510"/>
            <a:ext cx="3579100" cy="884980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73" name="Google Shape;573;p51"/>
          <p:cNvSpPr/>
          <p:nvPr/>
        </p:nvSpPr>
        <p:spPr>
          <a:xfrm rot="-18">
            <a:off x="5187750" y="1455060"/>
            <a:ext cx="3646450" cy="83338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74" name="Google Shape;574;p51"/>
          <p:cNvSpPr txBox="1"/>
          <p:nvPr/>
        </p:nvSpPr>
        <p:spPr>
          <a:xfrm>
            <a:off x="3474675" y="974050"/>
            <a:ext cx="34830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Став свічки на стійку поверхню або будь-яку рівну підставку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5" name="Google Shape;575;p51"/>
          <p:cNvSpPr txBox="1"/>
          <p:nvPr/>
        </p:nvSpPr>
        <p:spPr>
          <a:xfrm>
            <a:off x="5312825" y="1646375"/>
            <a:ext cx="3704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Так свічка не перекинеться,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а полум’я не розповсюдиться далі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76" name="Google Shape;576;p51"/>
          <p:cNvSpPr txBox="1"/>
          <p:nvPr/>
        </p:nvSpPr>
        <p:spPr>
          <a:xfrm>
            <a:off x="2125625" y="3165000"/>
            <a:ext cx="1875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відстань </a:t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менше 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10 см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577" name="Google Shape;577;p51"/>
          <p:cNvCxnSpPr/>
          <p:nvPr/>
        </p:nvCxnSpPr>
        <p:spPr>
          <a:xfrm flipH="1" rot="10800000">
            <a:off x="2193250" y="3767450"/>
            <a:ext cx="1818300" cy="4800"/>
          </a:xfrm>
          <a:prstGeom prst="straightConnector1">
            <a:avLst/>
          </a:prstGeom>
          <a:noFill/>
          <a:ln cap="flat" cmpd="sng" w="9525">
            <a:solidFill>
              <a:srgbClr val="FFE054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78" name="Google Shape;578;p51"/>
          <p:cNvCxnSpPr/>
          <p:nvPr/>
        </p:nvCxnSpPr>
        <p:spPr>
          <a:xfrm flipH="1">
            <a:off x="2177025" y="3765350"/>
            <a:ext cx="1776900" cy="8700"/>
          </a:xfrm>
          <a:prstGeom prst="straightConnector1">
            <a:avLst/>
          </a:prstGeom>
          <a:noFill/>
          <a:ln cap="flat" cmpd="sng" w="9525">
            <a:solidFill>
              <a:srgbClr val="FFE05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2"/>
          <p:cNvSpPr txBox="1"/>
          <p:nvPr>
            <p:ph type="title"/>
          </p:nvPr>
        </p:nvSpPr>
        <p:spPr>
          <a:xfrm>
            <a:off x="369750" y="333900"/>
            <a:ext cx="4951500" cy="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/>
              <a:t>Безпечне використання свічок</a:t>
            </a:r>
            <a:endParaRPr sz="2200"/>
          </a:p>
        </p:txBody>
      </p:sp>
      <p:sp>
        <p:nvSpPr>
          <p:cNvPr id="584" name="Google Shape;584;p52"/>
          <p:cNvSpPr/>
          <p:nvPr/>
        </p:nvSpPr>
        <p:spPr>
          <a:xfrm rot="-19">
            <a:off x="3799350" y="1206512"/>
            <a:ext cx="3992825" cy="1062190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85" name="Google Shape;585;p52"/>
          <p:cNvSpPr/>
          <p:nvPr/>
        </p:nvSpPr>
        <p:spPr>
          <a:xfrm rot="-18">
            <a:off x="4357400" y="2000148"/>
            <a:ext cx="3925450" cy="100830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86" name="Google Shape;586;p52"/>
          <p:cNvSpPr txBox="1"/>
          <p:nvPr/>
        </p:nvSpPr>
        <p:spPr>
          <a:xfrm>
            <a:off x="3999875" y="1435775"/>
            <a:ext cx="416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Тримай запалені свічки якомога далі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від легкозаймистих матеріалів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7" name="Google Shape;587;p52"/>
          <p:cNvSpPr txBox="1"/>
          <p:nvPr/>
        </p:nvSpPr>
        <p:spPr>
          <a:xfrm>
            <a:off x="4509800" y="2275688"/>
            <a:ext cx="4031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Тканина </a:t>
            </a: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та папір легко можуть зайнятися від відкритого полум’я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8" name="Google Shape;58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225" y="1852352"/>
            <a:ext cx="826749" cy="179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25" y="2640537"/>
            <a:ext cx="1125023" cy="150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24078" y="2640537"/>
            <a:ext cx="1410498" cy="150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3"/>
          <p:cNvSpPr txBox="1"/>
          <p:nvPr/>
        </p:nvSpPr>
        <p:spPr>
          <a:xfrm>
            <a:off x="613950" y="1870375"/>
            <a:ext cx="4329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9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Лишай недогарок завдовжки 2–3 см, </a:t>
            </a:r>
            <a:endParaRPr b="1" sz="149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9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аби свічник не перегрівся і щоб вогонь не перекинувся на інші предмети</a:t>
            </a:r>
            <a:endParaRPr b="1" sz="2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53"/>
          <p:cNvSpPr/>
          <p:nvPr/>
        </p:nvSpPr>
        <p:spPr>
          <a:xfrm rot="-19">
            <a:off x="613950" y="1478984"/>
            <a:ext cx="3155750" cy="439482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97" name="Google Shape;597;p53"/>
          <p:cNvSpPr txBox="1"/>
          <p:nvPr/>
        </p:nvSpPr>
        <p:spPr>
          <a:xfrm>
            <a:off x="613950" y="1547300"/>
            <a:ext cx="29922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90">
                <a:latin typeface="Open Sans"/>
                <a:ea typeface="Open Sans"/>
                <a:cs typeface="Open Sans"/>
                <a:sym typeface="Open Sans"/>
              </a:rPr>
              <a:t>Н</a:t>
            </a:r>
            <a:r>
              <a:rPr b="1" lang="uk" sz="1490">
                <a:latin typeface="Open Sans"/>
                <a:ea typeface="Open Sans"/>
                <a:cs typeface="Open Sans"/>
                <a:sym typeface="Open Sans"/>
              </a:rPr>
              <a:t>е спалюй свічку до кінця</a:t>
            </a:r>
            <a:endParaRPr b="1" sz="2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8" name="Google Shape;59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475" y="892050"/>
            <a:ext cx="3296057" cy="351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3"/>
          <p:cNvSpPr txBox="1"/>
          <p:nvPr>
            <p:ph type="title"/>
          </p:nvPr>
        </p:nvSpPr>
        <p:spPr>
          <a:xfrm>
            <a:off x="369750" y="333900"/>
            <a:ext cx="4951500" cy="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/>
              <a:t>Безпечне використання свічок</a:t>
            </a: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369750" y="426575"/>
            <a:ext cx="6703800" cy="8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2200"/>
              <a:t>Обирай світлий одяг, щоб тебе помічали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uk" sz="2200"/>
              <a:t>у темну пору доби</a:t>
            </a:r>
            <a:endParaRPr sz="2520"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3674" y="1831275"/>
            <a:ext cx="9423048" cy="34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369750" y="1977900"/>
            <a:ext cx="4098600" cy="8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Видимість пішоходів </a:t>
            </a:r>
            <a:endParaRPr sz="1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для водія</a:t>
            </a:r>
            <a:endParaRPr sz="1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09" name="Google Shape;109;p18"/>
          <p:cNvSpPr/>
          <p:nvPr/>
        </p:nvSpPr>
        <p:spPr>
          <a:xfrm rot="-155471">
            <a:off x="5538661" y="1352755"/>
            <a:ext cx="3403278" cy="976664"/>
          </a:xfrm>
          <a:prstGeom prst="flowChartManualInput">
            <a:avLst/>
          </a:prstGeom>
          <a:solidFill>
            <a:srgbClr val="8F579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 rot="-155342">
            <a:off x="5637992" y="1501447"/>
            <a:ext cx="3347217" cy="6438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а світлий одяг допоможе водіям та іншим пішоходам побачити тебе здалеку    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" name="Google Shape;111;p18"/>
          <p:cNvSpPr/>
          <p:nvPr/>
        </p:nvSpPr>
        <p:spPr>
          <a:xfrm rot="-651840">
            <a:off x="4707891" y="1068813"/>
            <a:ext cx="1686417" cy="651599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 rot="-755755">
            <a:off x="4751016" y="1077489"/>
            <a:ext cx="1722353" cy="5197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Темні кольори </a:t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видно 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вночі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4"/>
          <p:cNvSpPr txBox="1"/>
          <p:nvPr/>
        </p:nvSpPr>
        <p:spPr>
          <a:xfrm>
            <a:off x="563550" y="1698350"/>
            <a:ext cx="468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49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Завжди перевіряй, чи свічка погашена, коли виходиш із кімнати чи дому</a:t>
            </a:r>
            <a:endParaRPr b="1" sz="2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54"/>
          <p:cNvSpPr/>
          <p:nvPr/>
        </p:nvSpPr>
        <p:spPr>
          <a:xfrm rot="-19">
            <a:off x="550325" y="1243162"/>
            <a:ext cx="4263750" cy="455076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06" name="Google Shape;606;p54"/>
          <p:cNvSpPr txBox="1"/>
          <p:nvPr/>
        </p:nvSpPr>
        <p:spPr>
          <a:xfrm>
            <a:off x="550325" y="1325050"/>
            <a:ext cx="43488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490">
                <a:latin typeface="Open Sans"/>
                <a:ea typeface="Open Sans"/>
                <a:cs typeface="Open Sans"/>
                <a:sym typeface="Open Sans"/>
              </a:rPr>
              <a:t>Не залишай запалені свічки без нагляду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07" name="Google Shape;60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150" y="2866704"/>
            <a:ext cx="1568765" cy="1671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6152" y="1592651"/>
            <a:ext cx="3567299" cy="325377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4"/>
          <p:cNvSpPr txBox="1"/>
          <p:nvPr>
            <p:ph type="title"/>
          </p:nvPr>
        </p:nvSpPr>
        <p:spPr>
          <a:xfrm>
            <a:off x="369750" y="333900"/>
            <a:ext cx="4951500" cy="5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200"/>
              <a:t>Безпечне використання свічок</a:t>
            </a:r>
            <a:endParaRPr sz="22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5"/>
          <p:cNvSpPr txBox="1"/>
          <p:nvPr>
            <p:ph type="title"/>
          </p:nvPr>
        </p:nvSpPr>
        <p:spPr>
          <a:xfrm>
            <a:off x="477425" y="423025"/>
            <a:ext cx="33633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2400"/>
              <a:t>Пічне опалення</a:t>
            </a:r>
            <a:endParaRPr sz="1690"/>
          </a:p>
        </p:txBody>
      </p:sp>
      <p:pic>
        <p:nvPicPr>
          <p:cNvPr id="615" name="Google Shape;6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875" y="-357525"/>
            <a:ext cx="314669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5"/>
          <p:cNvSpPr/>
          <p:nvPr/>
        </p:nvSpPr>
        <p:spPr>
          <a:xfrm rot="-18">
            <a:off x="1773100" y="1558634"/>
            <a:ext cx="3237575" cy="595058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17" name="Google Shape;617;p55"/>
          <p:cNvSpPr/>
          <p:nvPr/>
        </p:nvSpPr>
        <p:spPr>
          <a:xfrm rot="-18">
            <a:off x="2134875" y="2489858"/>
            <a:ext cx="2875800" cy="833510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18" name="Google Shape;618;p55"/>
          <p:cNvSpPr/>
          <p:nvPr/>
        </p:nvSpPr>
        <p:spPr>
          <a:xfrm rot="-18">
            <a:off x="1773100" y="3682508"/>
            <a:ext cx="3237575" cy="643783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19" name="Google Shape;619;p55"/>
          <p:cNvSpPr txBox="1"/>
          <p:nvPr/>
        </p:nvSpPr>
        <p:spPr>
          <a:xfrm>
            <a:off x="1761075" y="3787225"/>
            <a:ext cx="3261600" cy="5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Це запобіжний захід, аби випадково не загорілася підлога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55"/>
          <p:cNvSpPr txBox="1"/>
          <p:nvPr/>
        </p:nvSpPr>
        <p:spPr>
          <a:xfrm>
            <a:off x="1849300" y="1613675"/>
            <a:ext cx="23682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Адже через них дим може 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проникнути у приміщення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21" name="Google Shape;621;p55"/>
          <p:cNvSpPr txBox="1"/>
          <p:nvPr/>
        </p:nvSpPr>
        <p:spPr>
          <a:xfrm>
            <a:off x="573625" y="1169525"/>
            <a:ext cx="28287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Нагадай дорослим перевірити, чи немає тріщин у димоході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22" name="Google Shape;622;p55"/>
          <p:cNvSpPr txBox="1"/>
          <p:nvPr/>
        </p:nvSpPr>
        <p:spPr>
          <a:xfrm>
            <a:off x="573625" y="2276700"/>
            <a:ext cx="33633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Не розміщуй легкозаймисті предмети та 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реч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і біля печі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23" name="Google Shape;623;p55"/>
          <p:cNvSpPr txBox="1"/>
          <p:nvPr/>
        </p:nvSpPr>
        <p:spPr>
          <a:xfrm>
            <a:off x="2211075" y="2558100"/>
            <a:ext cx="26583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Поруч із піччю не повинно 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бути предметів, що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можуть 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легко загорітися</a:t>
            </a:r>
            <a:endParaRPr sz="26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24" name="Google Shape;624;p55"/>
          <p:cNvSpPr txBox="1"/>
          <p:nvPr/>
        </p:nvSpPr>
        <p:spPr>
          <a:xfrm>
            <a:off x="573625" y="3450625"/>
            <a:ext cx="3363300" cy="3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Розмісти металевий лист перед піччю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25" name="Google Shape;62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9996">
            <a:off x="359396" y="1333645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83914">
            <a:off x="359396" y="2405408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99996">
            <a:off x="373521" y="3500820"/>
            <a:ext cx="236213" cy="23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72425" y="503834"/>
            <a:ext cx="2658300" cy="434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6"/>
          <p:cNvSpPr txBox="1"/>
          <p:nvPr>
            <p:ph type="title"/>
          </p:nvPr>
        </p:nvSpPr>
        <p:spPr>
          <a:xfrm>
            <a:off x="507650" y="304675"/>
            <a:ext cx="6006300" cy="7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b="1" lang="uk" sz="2000"/>
              <a:t>Що робити, якщо в будинку пожежа,</a:t>
            </a:r>
            <a:br>
              <a:rPr b="1" lang="uk" sz="2000"/>
            </a:br>
            <a:r>
              <a:rPr b="1" lang="uk" sz="2000"/>
              <a:t>а дорослих немає</a:t>
            </a:r>
            <a:r>
              <a:rPr b="1" lang="uk" sz="2000"/>
              <a:t>?</a:t>
            </a:r>
            <a:endParaRPr sz="2520"/>
          </a:p>
        </p:txBody>
      </p:sp>
      <p:graphicFrame>
        <p:nvGraphicFramePr>
          <p:cNvPr id="634" name="Google Shape;634;p56"/>
          <p:cNvGraphicFramePr/>
          <p:nvPr/>
        </p:nvGraphicFramePr>
        <p:xfrm>
          <a:off x="2148400" y="1238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290575"/>
              </a:tblGrid>
              <a:tr h="502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 намагайся гасити пожежу самотужки.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Це може бути дуже небезпечно. Найкраще — швидко покинути приміщення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A5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5" name="Google Shape;635;p56"/>
          <p:cNvGraphicFramePr/>
          <p:nvPr/>
        </p:nvGraphicFramePr>
        <p:xfrm>
          <a:off x="4776988" y="172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3574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Негайно покинь задимлене приміщення або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вийди на балкон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, а якщо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не можеш 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цього зробити,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клич на допомогу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дорослих (сусідів чи перехожих на вулиці)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A73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6" name="Google Shape;636;p56"/>
          <p:cNvGraphicFramePr/>
          <p:nvPr/>
        </p:nvGraphicFramePr>
        <p:xfrm>
          <a:off x="3312225" y="2710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6651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Допоможи молодшим братам чи сестрам покинути приміщення.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Старші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діти мають допомогти молодшим вийти з небезпечної зони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A5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7" name="Google Shape;637;p56"/>
          <p:cNvGraphicFramePr/>
          <p:nvPr/>
        </p:nvGraphicFramePr>
        <p:xfrm>
          <a:off x="5457025" y="3396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357450"/>
              </a:tblGrid>
              <a:tr h="685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Щоб не вдихати чадний газ, пригинайся якомога нижче до підлоги.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Цей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газ легший за повітря і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підіймається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догори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A73A"/>
                    </a:solidFill>
                  </a:tcPr>
                </a:tc>
              </a:tr>
            </a:tbl>
          </a:graphicData>
        </a:graphic>
      </p:graphicFrame>
      <p:sp>
        <p:nvSpPr>
          <p:cNvPr id="638" name="Google Shape;638;p56"/>
          <p:cNvSpPr txBox="1"/>
          <p:nvPr/>
        </p:nvSpPr>
        <p:spPr>
          <a:xfrm rot="-228163">
            <a:off x="1726757" y="1187586"/>
            <a:ext cx="402586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39" name="Google Shape;639;p56"/>
          <p:cNvSpPr txBox="1"/>
          <p:nvPr/>
        </p:nvSpPr>
        <p:spPr>
          <a:xfrm rot="-282201">
            <a:off x="4355819" y="1863939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40" name="Google Shape;640;p56"/>
          <p:cNvSpPr txBox="1"/>
          <p:nvPr/>
        </p:nvSpPr>
        <p:spPr>
          <a:xfrm rot="904300">
            <a:off x="5043692" y="3454941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41" name="Google Shape;641;p56"/>
          <p:cNvSpPr txBox="1"/>
          <p:nvPr/>
        </p:nvSpPr>
        <p:spPr>
          <a:xfrm rot="-282201">
            <a:off x="2886294" y="2726164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42" name="Google Shape;64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50500" y="1677950"/>
            <a:ext cx="540300" cy="173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679016">
            <a:off x="6749108" y="2653878"/>
            <a:ext cx="619233" cy="72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0000" y="1075003"/>
            <a:ext cx="540299" cy="52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8875" y="1848459"/>
            <a:ext cx="2658300" cy="434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57"/>
          <p:cNvSpPr txBox="1"/>
          <p:nvPr>
            <p:ph type="title"/>
          </p:nvPr>
        </p:nvSpPr>
        <p:spPr>
          <a:xfrm>
            <a:off x="507650" y="304675"/>
            <a:ext cx="5421000" cy="7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b="1" lang="uk" sz="2000"/>
              <a:t>Що робити, якщо в будинку пожежа, а дорослих немає</a:t>
            </a:r>
            <a:r>
              <a:rPr b="1" lang="uk" sz="2000"/>
              <a:t>?</a:t>
            </a:r>
            <a:endParaRPr sz="2000"/>
          </a:p>
        </p:txBody>
      </p:sp>
      <p:graphicFrame>
        <p:nvGraphicFramePr>
          <p:cNvPr id="651" name="Google Shape;651;p57"/>
          <p:cNvGraphicFramePr/>
          <p:nvPr/>
        </p:nvGraphicFramePr>
        <p:xfrm>
          <a:off x="4472863" y="2163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41656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 користуйся ліфтом під час пожежі. Ліфт може зупинитися або заклинити через пошкодження проводки. Краще скористатися сходами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solidFill>
                      <a:srgbClr val="FFE05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52" name="Google Shape;652;p57"/>
          <p:cNvGraphicFramePr/>
          <p:nvPr/>
        </p:nvGraphicFramePr>
        <p:xfrm>
          <a:off x="4033600" y="1283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241975"/>
              </a:tblGrid>
              <a:tr h="669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Приклади вологу тканину до обличчя, щоб було легше дихати. Це допоможе фільтрувати дим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53" name="Google Shape;653;p57"/>
          <p:cNvGraphicFramePr/>
          <p:nvPr/>
        </p:nvGraphicFramePr>
        <p:xfrm>
          <a:off x="4035550" y="3004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{5F277207-18DC-4A4F-BC5C-51C9F7899E4D}</a:tableStyleId>
              </a:tblPr>
              <a:tblGrid>
                <a:gridCol w="37948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Якщо на тобі загорівся одяг, падай на підлогу 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і жваво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 </a:t>
                      </a: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перекочуйся, щоб загасити полум’я. 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" sz="1100"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Не біжи, адже біг прискорює рух молекул кисню, тому вогонь на одязі розгориться ще сильніше</a:t>
                      </a:r>
                      <a:endParaRPr sz="11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654" name="Google Shape;654;p57"/>
          <p:cNvSpPr txBox="1"/>
          <p:nvPr/>
        </p:nvSpPr>
        <p:spPr>
          <a:xfrm rot="904300">
            <a:off x="3596167" y="2891141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55" name="Google Shape;655;p57"/>
          <p:cNvSpPr txBox="1"/>
          <p:nvPr/>
        </p:nvSpPr>
        <p:spPr>
          <a:xfrm rot="-228163">
            <a:off x="3599282" y="1143961"/>
            <a:ext cx="402586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56" name="Google Shape;656;p57"/>
          <p:cNvSpPr txBox="1"/>
          <p:nvPr/>
        </p:nvSpPr>
        <p:spPr>
          <a:xfrm rot="-282201">
            <a:off x="4036994" y="2004739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sz="26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657" name="Google Shape;65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93500" y="2043500"/>
            <a:ext cx="607213" cy="310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7988" y="4246798"/>
            <a:ext cx="1667129" cy="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100" y="1131250"/>
            <a:ext cx="2430201" cy="39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"/>
          <p:cNvSpPr txBox="1"/>
          <p:nvPr>
            <p:ph type="title"/>
          </p:nvPr>
        </p:nvSpPr>
        <p:spPr>
          <a:xfrm>
            <a:off x="406800" y="315375"/>
            <a:ext cx="5415900" cy="8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b="1" lang="uk" sz="2000"/>
              <a:t>Що робити, якщо в будинку пожежа, а дорослих немає?</a:t>
            </a:r>
            <a:endParaRPr sz="2720"/>
          </a:p>
        </p:txBody>
      </p:sp>
      <p:sp>
        <p:nvSpPr>
          <p:cNvPr id="665" name="Google Shape;665;p58"/>
          <p:cNvSpPr/>
          <p:nvPr/>
        </p:nvSpPr>
        <p:spPr>
          <a:xfrm>
            <a:off x="566975" y="1848875"/>
            <a:ext cx="2469600" cy="37218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6" name="Google Shape;666;p58"/>
          <p:cNvSpPr/>
          <p:nvPr/>
        </p:nvSpPr>
        <p:spPr>
          <a:xfrm>
            <a:off x="789250" y="2101275"/>
            <a:ext cx="2028600" cy="3663000"/>
          </a:xfrm>
          <a:prstGeom prst="roundRect">
            <a:avLst>
              <a:gd fmla="val 16667" name="adj"/>
            </a:avLst>
          </a:prstGeom>
          <a:solidFill>
            <a:srgbClr val="AFDF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7" name="Google Shape;667;p58"/>
          <p:cNvSpPr/>
          <p:nvPr/>
        </p:nvSpPr>
        <p:spPr>
          <a:xfrm>
            <a:off x="971025" y="3052325"/>
            <a:ext cx="1570875" cy="469350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8" name="Google Shape;668;p58"/>
          <p:cNvSpPr txBox="1"/>
          <p:nvPr/>
        </p:nvSpPr>
        <p:spPr>
          <a:xfrm>
            <a:off x="1270613" y="2879475"/>
            <a:ext cx="97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uk" sz="3500">
                <a:latin typeface="Open Sans ExtraBold"/>
                <a:ea typeface="Open Sans ExtraBold"/>
                <a:cs typeface="Open Sans ExtraBold"/>
                <a:sym typeface="Open Sans ExtraBold"/>
              </a:rPr>
              <a:t>101</a:t>
            </a:r>
            <a:endParaRPr sz="3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69" name="Google Shape;669;p58"/>
          <p:cNvSpPr/>
          <p:nvPr/>
        </p:nvSpPr>
        <p:spPr>
          <a:xfrm>
            <a:off x="1381163" y="1964650"/>
            <a:ext cx="750600" cy="61800"/>
          </a:xfrm>
          <a:prstGeom prst="roundRect">
            <a:avLst>
              <a:gd fmla="val 16667" name="adj"/>
            </a:avLst>
          </a:prstGeom>
          <a:solidFill>
            <a:srgbClr val="A3A4D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0" name="Google Shape;670;p58"/>
          <p:cNvSpPr txBox="1"/>
          <p:nvPr/>
        </p:nvSpPr>
        <p:spPr>
          <a:xfrm>
            <a:off x="1018150" y="3680075"/>
            <a:ext cx="1570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телефонуй</a:t>
            </a:r>
            <a:endParaRPr sz="17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1" name="Google Shape;671;p58"/>
          <p:cNvSpPr/>
          <p:nvPr/>
        </p:nvSpPr>
        <p:spPr>
          <a:xfrm>
            <a:off x="604175" y="1894700"/>
            <a:ext cx="2393100" cy="36780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2" name="Google Shape;672;p58"/>
          <p:cNvSpPr/>
          <p:nvPr/>
        </p:nvSpPr>
        <p:spPr>
          <a:xfrm>
            <a:off x="819574" y="2144148"/>
            <a:ext cx="1965600" cy="3620100"/>
          </a:xfrm>
          <a:prstGeom prst="roundRect">
            <a:avLst>
              <a:gd fmla="val 16667" name="adj"/>
            </a:avLst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3" name="Google Shape;673;p58"/>
          <p:cNvSpPr/>
          <p:nvPr/>
        </p:nvSpPr>
        <p:spPr>
          <a:xfrm>
            <a:off x="995726" y="3084074"/>
            <a:ext cx="1522279" cy="463860"/>
          </a:xfrm>
          <a:prstGeom prst="flowChartManualInpu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4" name="Google Shape;674;p58"/>
          <p:cNvSpPr txBox="1"/>
          <p:nvPr/>
        </p:nvSpPr>
        <p:spPr>
          <a:xfrm>
            <a:off x="1286049" y="2913235"/>
            <a:ext cx="1058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uk" sz="3500">
                <a:latin typeface="Open Sans ExtraBold"/>
                <a:ea typeface="Open Sans ExtraBold"/>
                <a:cs typeface="Open Sans ExtraBold"/>
                <a:sym typeface="Open Sans ExtraBold"/>
              </a:rPr>
              <a:t>101</a:t>
            </a:r>
            <a:endParaRPr sz="3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5" name="Google Shape;675;p58"/>
          <p:cNvSpPr/>
          <p:nvPr/>
        </p:nvSpPr>
        <p:spPr>
          <a:xfrm>
            <a:off x="1227775" y="1986296"/>
            <a:ext cx="727200" cy="609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6" name="Google Shape;676;p58"/>
          <p:cNvSpPr txBox="1"/>
          <p:nvPr/>
        </p:nvSpPr>
        <p:spPr>
          <a:xfrm>
            <a:off x="1041386" y="3704472"/>
            <a:ext cx="16593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uk" sz="1700">
                <a:latin typeface="Open Sans ExtraBold"/>
                <a:ea typeface="Open Sans ExtraBold"/>
                <a:cs typeface="Open Sans ExtraBold"/>
                <a:sym typeface="Open Sans ExtraBold"/>
              </a:rPr>
              <a:t>телефонуй</a:t>
            </a:r>
            <a:endParaRPr sz="17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7" name="Google Shape;677;p58"/>
          <p:cNvSpPr/>
          <p:nvPr/>
        </p:nvSpPr>
        <p:spPr>
          <a:xfrm>
            <a:off x="2087675" y="1986300"/>
            <a:ext cx="71400" cy="609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8" name="Google Shape;678;p58"/>
          <p:cNvSpPr/>
          <p:nvPr/>
        </p:nvSpPr>
        <p:spPr>
          <a:xfrm rot="-19">
            <a:off x="3484800" y="898609"/>
            <a:ext cx="3454025" cy="884981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79" name="Google Shape;679;p58"/>
          <p:cNvSpPr/>
          <p:nvPr/>
        </p:nvSpPr>
        <p:spPr>
          <a:xfrm rot="-18">
            <a:off x="5756575" y="1474958"/>
            <a:ext cx="3073800" cy="83338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80" name="Google Shape;680;p58"/>
          <p:cNvSpPr txBox="1"/>
          <p:nvPr/>
        </p:nvSpPr>
        <p:spPr>
          <a:xfrm>
            <a:off x="3547550" y="974800"/>
            <a:ext cx="320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Повідом про пожежу сусіда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м або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 зателефонуй за номером 101, якщо маєш телефон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81" name="Google Shape;68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75" y="2123300"/>
            <a:ext cx="5210752" cy="27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58"/>
          <p:cNvSpPr txBox="1"/>
          <p:nvPr/>
        </p:nvSpPr>
        <p:spPr>
          <a:xfrm>
            <a:off x="5760175" y="1627950"/>
            <a:ext cx="302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Чітко назви своє прізвище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та адресу, де виникла пожежа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83" name="Google Shape;683;p58"/>
          <p:cNvSpPr txBox="1"/>
          <p:nvPr/>
        </p:nvSpPr>
        <p:spPr>
          <a:xfrm>
            <a:off x="3103750" y="2837025"/>
            <a:ext cx="3143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100">
                <a:latin typeface="Open Sans"/>
                <a:ea typeface="Open Sans"/>
                <a:cs typeface="Open Sans"/>
                <a:sym typeface="Open Sans"/>
              </a:rPr>
              <a:t>Добрий день, я хочу повідомити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100">
                <a:latin typeface="Open Sans"/>
                <a:ea typeface="Open Sans"/>
                <a:cs typeface="Open Sans"/>
                <a:sym typeface="Open Sans"/>
              </a:rPr>
              <a:t>про пожежу в моєму будинку. </a:t>
            </a:r>
            <a:br>
              <a:rPr b="1" lang="uk" sz="11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100">
                <a:latin typeface="Open Sans"/>
                <a:ea typeface="Open Sans"/>
                <a:cs typeface="Open Sans"/>
                <a:sym typeface="Open Sans"/>
              </a:rPr>
              <a:t>Адреса: вулиця Безпеки, 101, перший під'їзд. Займання сталося через свічку. Я надворі чекаю </a:t>
            </a:r>
            <a:r>
              <a:rPr b="1" lang="uk" sz="1100"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пожежників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4" name="Google Shape;68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8813" y="4126473"/>
            <a:ext cx="1667129" cy="7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9"/>
          <p:cNvSpPr txBox="1"/>
          <p:nvPr>
            <p:ph type="title"/>
          </p:nvPr>
        </p:nvSpPr>
        <p:spPr>
          <a:xfrm>
            <a:off x="416050" y="195925"/>
            <a:ext cx="5042400" cy="12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uk" sz="2000"/>
              <a:t>Щ</a:t>
            </a:r>
            <a:r>
              <a:rPr b="1" lang="uk" sz="2000"/>
              <a:t>о робити під час пожежі, </a:t>
            </a:r>
            <a:br>
              <a:rPr b="1" lang="uk" sz="2000"/>
            </a:br>
            <a:r>
              <a:rPr b="1" lang="uk" sz="2000"/>
              <a:t>якщо немає дорослих</a:t>
            </a:r>
            <a:r>
              <a:rPr b="1" lang="uk" sz="2000"/>
              <a:t>?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SzPts val="1100"/>
              <a:buNone/>
            </a:pPr>
            <a:r>
              <a:rPr b="1" lang="uk" sz="1500"/>
              <a:t>Оберіть лише правильні варіанти</a:t>
            </a:r>
            <a:endParaRPr sz="2920"/>
          </a:p>
        </p:txBody>
      </p:sp>
      <p:sp>
        <p:nvSpPr>
          <p:cNvPr id="690" name="Google Shape;690;p59"/>
          <p:cNvSpPr/>
          <p:nvPr/>
        </p:nvSpPr>
        <p:spPr>
          <a:xfrm rot="-19">
            <a:off x="563025" y="1649859"/>
            <a:ext cx="3258525" cy="608082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1" name="Google Shape;691;p59"/>
          <p:cNvSpPr/>
          <p:nvPr/>
        </p:nvSpPr>
        <p:spPr>
          <a:xfrm rot="-16">
            <a:off x="563025" y="4039534"/>
            <a:ext cx="3652225" cy="608083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2" name="Google Shape;692;p59"/>
          <p:cNvSpPr/>
          <p:nvPr/>
        </p:nvSpPr>
        <p:spPr>
          <a:xfrm rot="-19">
            <a:off x="563025" y="3459584"/>
            <a:ext cx="3258525" cy="40890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3" name="Google Shape;693;p59"/>
          <p:cNvSpPr/>
          <p:nvPr/>
        </p:nvSpPr>
        <p:spPr>
          <a:xfrm rot="-16">
            <a:off x="563025" y="2410359"/>
            <a:ext cx="3652225" cy="896808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4" name="Google Shape;694;p59"/>
          <p:cNvSpPr/>
          <p:nvPr/>
        </p:nvSpPr>
        <p:spPr>
          <a:xfrm rot="-20">
            <a:off x="4822150" y="3498336"/>
            <a:ext cx="3846950" cy="608078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5" name="Google Shape;695;p59"/>
          <p:cNvSpPr/>
          <p:nvPr/>
        </p:nvSpPr>
        <p:spPr>
          <a:xfrm rot="-20">
            <a:off x="4822150" y="1818186"/>
            <a:ext cx="3846950" cy="896802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6" name="Google Shape;696;p59"/>
          <p:cNvSpPr/>
          <p:nvPr/>
        </p:nvSpPr>
        <p:spPr>
          <a:xfrm rot="-16">
            <a:off x="4822150" y="1268860"/>
            <a:ext cx="4003250" cy="45463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7" name="Google Shape;697;p59"/>
          <p:cNvSpPr/>
          <p:nvPr/>
        </p:nvSpPr>
        <p:spPr>
          <a:xfrm rot="-18">
            <a:off x="4822150" y="2815085"/>
            <a:ext cx="4003250" cy="530830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8" name="Google Shape;698;p59"/>
          <p:cNvSpPr/>
          <p:nvPr/>
        </p:nvSpPr>
        <p:spPr>
          <a:xfrm rot="-17">
            <a:off x="4822150" y="4204285"/>
            <a:ext cx="4003250" cy="45463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99" name="Google Shape;699;p59"/>
          <p:cNvSpPr txBox="1"/>
          <p:nvPr/>
        </p:nvSpPr>
        <p:spPr>
          <a:xfrm>
            <a:off x="4899900" y="1127675"/>
            <a:ext cx="37692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Залишся в кімнаті та ч</a:t>
            </a: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екай</a:t>
            </a: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 вогнеборців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Якщо можливо, приклади до обличчя вологу тканину або серветку, аби захистити органи дихання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Зателефонуй 101 та повідом про пожежу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Вимкни всі електроприлади перед виходом, навіть якщо це забере час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Користуйся ліфтом, якщо він не горить</a:t>
            </a: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00" name="Google Shape;700;p59"/>
          <p:cNvSpPr txBox="1"/>
          <p:nvPr/>
        </p:nvSpPr>
        <p:spPr>
          <a:xfrm>
            <a:off x="715425" y="1525225"/>
            <a:ext cx="33066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Негайно покинь приміщення, 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де виникла пожежа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Якщо в приміщенні задимлено, 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пригинайся до підлоги, 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щоб не отруїтися продуктами горіння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Сховайся під ліжком або в шафі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Якщо не можеш покинути будівлю, 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вийди на балкон і клич на допомогу</a:t>
            </a: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01" name="Google Shape;701;p59"/>
          <p:cNvSpPr txBox="1"/>
          <p:nvPr/>
        </p:nvSpPr>
        <p:spPr>
          <a:xfrm rot="904300">
            <a:off x="232917" y="3395121"/>
            <a:ext cx="402651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2" name="Google Shape;702;p59"/>
          <p:cNvSpPr txBox="1"/>
          <p:nvPr/>
        </p:nvSpPr>
        <p:spPr>
          <a:xfrm rot="-899351">
            <a:off x="209607" y="1617541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3" name="Google Shape;703;p59"/>
          <p:cNvSpPr txBox="1"/>
          <p:nvPr/>
        </p:nvSpPr>
        <p:spPr>
          <a:xfrm rot="-899351">
            <a:off x="209607" y="4064416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4" name="Google Shape;704;p59"/>
          <p:cNvSpPr txBox="1"/>
          <p:nvPr/>
        </p:nvSpPr>
        <p:spPr>
          <a:xfrm rot="387769">
            <a:off x="4446975" y="1240050"/>
            <a:ext cx="402458" cy="492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5" name="Google Shape;705;p59"/>
          <p:cNvSpPr txBox="1"/>
          <p:nvPr/>
        </p:nvSpPr>
        <p:spPr>
          <a:xfrm rot="-282201">
            <a:off x="217719" y="2492642"/>
            <a:ext cx="402455" cy="492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6" name="Google Shape;706;p59"/>
          <p:cNvSpPr txBox="1"/>
          <p:nvPr/>
        </p:nvSpPr>
        <p:spPr>
          <a:xfrm rot="904300">
            <a:off x="4508367" y="3514746"/>
            <a:ext cx="402651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8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7" name="Google Shape;707;p59"/>
          <p:cNvSpPr txBox="1"/>
          <p:nvPr/>
        </p:nvSpPr>
        <p:spPr>
          <a:xfrm rot="-899351">
            <a:off x="4485057" y="1813366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8" name="Google Shape;708;p59"/>
          <p:cNvSpPr txBox="1"/>
          <p:nvPr/>
        </p:nvSpPr>
        <p:spPr>
          <a:xfrm rot="-899351">
            <a:off x="4485057" y="4184041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9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09" name="Google Shape;709;p59"/>
          <p:cNvSpPr txBox="1"/>
          <p:nvPr/>
        </p:nvSpPr>
        <p:spPr>
          <a:xfrm rot="-282201">
            <a:off x="4493169" y="2764667"/>
            <a:ext cx="402455" cy="492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10" name="Google Shape;71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240063">
            <a:off x="4734963" y="133602"/>
            <a:ext cx="845517" cy="99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0"/>
          <p:cNvSpPr txBox="1"/>
          <p:nvPr/>
        </p:nvSpPr>
        <p:spPr>
          <a:xfrm>
            <a:off x="416050" y="195925"/>
            <a:ext cx="50424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uk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Що робити</a:t>
            </a:r>
            <a:r>
              <a:rPr b="1" lang="uk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під час пожежі, </a:t>
            </a:r>
            <a:br>
              <a:rPr b="1" lang="uk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b="1" lang="uk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якщо немає до</a:t>
            </a:r>
            <a:r>
              <a:rPr b="1" lang="uk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рослих?</a:t>
            </a:r>
            <a:endParaRPr b="1" sz="2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1400"/>
              </a:spcBef>
              <a:spcAft>
                <a:spcPts val="400"/>
              </a:spcAft>
              <a:buNone/>
            </a:pPr>
            <a:r>
              <a:rPr b="1" lang="uk" sz="15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Оберіть лише правильні варіанти</a:t>
            </a:r>
            <a:endParaRPr sz="292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6" name="Google Shape;716;p60"/>
          <p:cNvSpPr/>
          <p:nvPr/>
        </p:nvSpPr>
        <p:spPr>
          <a:xfrm rot="-19">
            <a:off x="563025" y="1649859"/>
            <a:ext cx="3258525" cy="608082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7" name="Google Shape;717;p60"/>
          <p:cNvSpPr/>
          <p:nvPr/>
        </p:nvSpPr>
        <p:spPr>
          <a:xfrm rot="-16">
            <a:off x="563025" y="4039534"/>
            <a:ext cx="3652225" cy="608083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8" name="Google Shape;718;p60"/>
          <p:cNvSpPr/>
          <p:nvPr/>
        </p:nvSpPr>
        <p:spPr>
          <a:xfrm rot="-19">
            <a:off x="563025" y="3459584"/>
            <a:ext cx="3258525" cy="408907"/>
          </a:xfrm>
          <a:prstGeom prst="flowChartManualInput">
            <a:avLst/>
          </a:prstGeom>
          <a:solidFill>
            <a:srgbClr val="F8A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19" name="Google Shape;719;p60"/>
          <p:cNvSpPr/>
          <p:nvPr/>
        </p:nvSpPr>
        <p:spPr>
          <a:xfrm rot="-16">
            <a:off x="563025" y="2410359"/>
            <a:ext cx="3652225" cy="896808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0" name="Google Shape;720;p60"/>
          <p:cNvSpPr/>
          <p:nvPr/>
        </p:nvSpPr>
        <p:spPr>
          <a:xfrm rot="-20">
            <a:off x="4822150" y="3498336"/>
            <a:ext cx="3846950" cy="608078"/>
          </a:xfrm>
          <a:prstGeom prst="flowChartManualInput">
            <a:avLst/>
          </a:prstGeom>
          <a:solidFill>
            <a:srgbClr val="F8A9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1" name="Google Shape;721;p60"/>
          <p:cNvSpPr/>
          <p:nvPr/>
        </p:nvSpPr>
        <p:spPr>
          <a:xfrm rot="-20">
            <a:off x="4822150" y="1818186"/>
            <a:ext cx="3846950" cy="896802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2" name="Google Shape;722;p60"/>
          <p:cNvSpPr/>
          <p:nvPr/>
        </p:nvSpPr>
        <p:spPr>
          <a:xfrm rot="-16">
            <a:off x="4822150" y="1268860"/>
            <a:ext cx="4003250" cy="45463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3" name="Google Shape;723;p60"/>
          <p:cNvSpPr/>
          <p:nvPr/>
        </p:nvSpPr>
        <p:spPr>
          <a:xfrm rot="-18">
            <a:off x="4822150" y="2815085"/>
            <a:ext cx="4003250" cy="530830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4" name="Google Shape;724;p60"/>
          <p:cNvSpPr/>
          <p:nvPr/>
        </p:nvSpPr>
        <p:spPr>
          <a:xfrm rot="-17">
            <a:off x="4822150" y="4204285"/>
            <a:ext cx="4003250" cy="454631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5" name="Google Shape;725;p60"/>
          <p:cNvSpPr txBox="1"/>
          <p:nvPr/>
        </p:nvSpPr>
        <p:spPr>
          <a:xfrm>
            <a:off x="4899900" y="1127675"/>
            <a:ext cx="37692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Залишся в кімнаті та ч</a:t>
            </a: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екай</a:t>
            </a: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 вогнеборців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Якщо можливо, приклади до обличчя вологу тканину або серветку, аби захистити органи дихання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Зателефонуй 101 та повідом про пожежу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Вимкни всі електроприлади перед виходом, навіть якщо це забере час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Користуйся ліфтом, якщо він не горить</a:t>
            </a: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26" name="Google Shape;726;p60"/>
          <p:cNvSpPr txBox="1"/>
          <p:nvPr/>
        </p:nvSpPr>
        <p:spPr>
          <a:xfrm>
            <a:off x="715425" y="1525225"/>
            <a:ext cx="3306600" cy="34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Негайно покинь приміщення, 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де виникла пожежа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Якщо в приміщенні задимлено, 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пригинайся до підлоги, 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щоб не отруїтися продуктами горіння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  <a:t>Сховайся під ліжком або в шафі</a:t>
            </a:r>
            <a:br>
              <a:rPr lang="uk" sz="12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Якщо не можеш покинути будівлю, </a:t>
            </a:r>
            <a:b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вийди на балкон і клич на допомогу</a:t>
            </a: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27" name="Google Shape;727;p60"/>
          <p:cNvSpPr txBox="1"/>
          <p:nvPr/>
        </p:nvSpPr>
        <p:spPr>
          <a:xfrm rot="904300">
            <a:off x="232917" y="3395121"/>
            <a:ext cx="402651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8" name="Google Shape;728;p60"/>
          <p:cNvSpPr txBox="1"/>
          <p:nvPr/>
        </p:nvSpPr>
        <p:spPr>
          <a:xfrm rot="-899351">
            <a:off x="209607" y="1617541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29" name="Google Shape;729;p60"/>
          <p:cNvSpPr txBox="1"/>
          <p:nvPr/>
        </p:nvSpPr>
        <p:spPr>
          <a:xfrm rot="-899351">
            <a:off x="209607" y="4064416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0" name="Google Shape;730;p60"/>
          <p:cNvSpPr txBox="1"/>
          <p:nvPr/>
        </p:nvSpPr>
        <p:spPr>
          <a:xfrm rot="387769">
            <a:off x="4446975" y="1240050"/>
            <a:ext cx="402458" cy="4926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1" name="Google Shape;731;p60"/>
          <p:cNvSpPr txBox="1"/>
          <p:nvPr/>
        </p:nvSpPr>
        <p:spPr>
          <a:xfrm rot="-282201">
            <a:off x="217719" y="2492642"/>
            <a:ext cx="402455" cy="492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2" name="Google Shape;732;p60"/>
          <p:cNvSpPr txBox="1"/>
          <p:nvPr/>
        </p:nvSpPr>
        <p:spPr>
          <a:xfrm rot="904300">
            <a:off x="4508367" y="3514746"/>
            <a:ext cx="402651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8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3" name="Google Shape;733;p60"/>
          <p:cNvSpPr txBox="1"/>
          <p:nvPr/>
        </p:nvSpPr>
        <p:spPr>
          <a:xfrm rot="-899351">
            <a:off x="4485057" y="1813366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4" name="Google Shape;734;p60"/>
          <p:cNvSpPr txBox="1"/>
          <p:nvPr/>
        </p:nvSpPr>
        <p:spPr>
          <a:xfrm rot="-899351">
            <a:off x="4485057" y="4184041"/>
            <a:ext cx="402495" cy="492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9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35" name="Google Shape;735;p60"/>
          <p:cNvSpPr txBox="1"/>
          <p:nvPr/>
        </p:nvSpPr>
        <p:spPr>
          <a:xfrm rot="-282201">
            <a:off x="4493169" y="2764667"/>
            <a:ext cx="402455" cy="4925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</a:t>
            </a:r>
            <a:endParaRPr sz="20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36" name="Google Shape;7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240063">
            <a:off x="4734963" y="133602"/>
            <a:ext cx="845517" cy="99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61"/>
          <p:cNvSpPr txBox="1"/>
          <p:nvPr>
            <p:ph type="title"/>
          </p:nvPr>
        </p:nvSpPr>
        <p:spPr>
          <a:xfrm>
            <a:off x="799125" y="1610775"/>
            <a:ext cx="5190900" cy="29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Ніколи не залишай запалену свічку без нагляду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Під час пожежі можна скористатися ліфтом,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аби швидко спуститися вниз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Пошкоджені розетки та електричні дроти можна ремонтувати самостійно, якщо є інструкція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Бенгальські вогники безпечні, якщо запалювати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їх на вулиці далеко від легкозаймистих предметів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Одяг не можна сушити на обігрівачах,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адже це може спричинити пожежу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69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2" name="Google Shape;742;p61"/>
          <p:cNvSpPr/>
          <p:nvPr/>
        </p:nvSpPr>
        <p:spPr>
          <a:xfrm>
            <a:off x="341925" y="946725"/>
            <a:ext cx="3213175" cy="378725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3" name="Google Shape;743;p61"/>
          <p:cNvSpPr txBox="1"/>
          <p:nvPr/>
        </p:nvSpPr>
        <p:spPr>
          <a:xfrm>
            <a:off x="341925" y="321950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</a:t>
            </a:r>
            <a:r>
              <a:rPr b="1" lang="uk" sz="17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рятувальників та рятувальниць!</a:t>
            </a:r>
            <a:endParaRPr b="1"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4" name="Google Shape;744;p61"/>
          <p:cNvSpPr txBox="1"/>
          <p:nvPr/>
        </p:nvSpPr>
        <p:spPr>
          <a:xfrm rot="904300">
            <a:off x="455167" y="25708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5" name="Google Shape;745;p61"/>
          <p:cNvSpPr txBox="1"/>
          <p:nvPr/>
        </p:nvSpPr>
        <p:spPr>
          <a:xfrm rot="-899351">
            <a:off x="4552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6" name="Google Shape;746;p61"/>
          <p:cNvSpPr txBox="1"/>
          <p:nvPr/>
        </p:nvSpPr>
        <p:spPr>
          <a:xfrm rot="-899351">
            <a:off x="302857" y="31639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7" name="Google Shape;747;p61"/>
          <p:cNvSpPr txBox="1"/>
          <p:nvPr/>
        </p:nvSpPr>
        <p:spPr>
          <a:xfrm rot="387769">
            <a:off x="447900" y="38670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8" name="Google Shape;748;p61"/>
          <p:cNvSpPr txBox="1"/>
          <p:nvPr/>
        </p:nvSpPr>
        <p:spPr>
          <a:xfrm rot="-282201">
            <a:off x="302869" y="19745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749" name="Google Shape;74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900" y="344130"/>
            <a:ext cx="2723626" cy="445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2"/>
          <p:cNvSpPr/>
          <p:nvPr/>
        </p:nvSpPr>
        <p:spPr>
          <a:xfrm>
            <a:off x="341925" y="946725"/>
            <a:ext cx="3213175" cy="378725"/>
          </a:xfrm>
          <a:prstGeom prst="flowChartManualInput">
            <a:avLst/>
          </a:prstGeom>
          <a:solidFill>
            <a:srgbClr val="FAA7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55" name="Google Shape;755;p62"/>
          <p:cNvSpPr txBox="1"/>
          <p:nvPr/>
        </p:nvSpPr>
        <p:spPr>
          <a:xfrm>
            <a:off x="341925" y="321950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</a:t>
            </a:r>
            <a:r>
              <a:rPr b="1" lang="uk" sz="17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рятувальників та рятувальниць!</a:t>
            </a:r>
            <a:endParaRPr b="1"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Гра «Правд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 / 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Брехня»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56" name="Google Shape;756;p62"/>
          <p:cNvSpPr txBox="1"/>
          <p:nvPr/>
        </p:nvSpPr>
        <p:spPr>
          <a:xfrm rot="904300">
            <a:off x="455167" y="25708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57" name="Google Shape;757;p62"/>
          <p:cNvSpPr txBox="1"/>
          <p:nvPr/>
        </p:nvSpPr>
        <p:spPr>
          <a:xfrm rot="-899351">
            <a:off x="455257" y="15552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58" name="Google Shape;758;p62"/>
          <p:cNvSpPr txBox="1"/>
          <p:nvPr/>
        </p:nvSpPr>
        <p:spPr>
          <a:xfrm rot="-899351">
            <a:off x="302857" y="31639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59" name="Google Shape;759;p62"/>
          <p:cNvSpPr txBox="1"/>
          <p:nvPr/>
        </p:nvSpPr>
        <p:spPr>
          <a:xfrm rot="387769">
            <a:off x="447900" y="38670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60" name="Google Shape;760;p62"/>
          <p:cNvSpPr txBox="1"/>
          <p:nvPr/>
        </p:nvSpPr>
        <p:spPr>
          <a:xfrm rot="-282201">
            <a:off x="302869" y="19745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61" name="Google Shape;761;p62"/>
          <p:cNvSpPr/>
          <p:nvPr/>
        </p:nvSpPr>
        <p:spPr>
          <a:xfrm>
            <a:off x="881925" y="1513175"/>
            <a:ext cx="4788075" cy="479075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62" name="Google Shape;762;p62"/>
          <p:cNvSpPr/>
          <p:nvPr/>
        </p:nvSpPr>
        <p:spPr>
          <a:xfrm>
            <a:off x="840725" y="3918025"/>
            <a:ext cx="3866675" cy="626400"/>
          </a:xfrm>
          <a:prstGeom prst="flowChartManualInput">
            <a:avLst/>
          </a:prstGeom>
          <a:solidFill>
            <a:srgbClr val="50AF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63" name="Google Shape;763;p62"/>
          <p:cNvSpPr txBox="1"/>
          <p:nvPr>
            <p:ph type="title"/>
          </p:nvPr>
        </p:nvSpPr>
        <p:spPr>
          <a:xfrm>
            <a:off x="875325" y="1610775"/>
            <a:ext cx="5190900" cy="29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Ніколи не залишай запалену свічку без нагляду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Під час пожежі можна скористатися ліфтом,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аби швидко спуститися вниз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Пошкоджені розетки та електричні дроти можна ремонтувати самостійно, якщо є інструкція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Бенгальські вогники безпечні, якщо запалювати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ї</a:t>
            </a:r>
            <a:r>
              <a:rPr b="1" lang="uk" sz="14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х на вулиці, далеко від легкозаймистих предметів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Одяг не можна сушити на обігрівачах,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адже це може спричинити пожежу</a:t>
            </a:r>
            <a:endParaRPr b="1" sz="252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4" name="Google Shape;764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4900" y="344130"/>
            <a:ext cx="2723626" cy="4455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3"/>
          <p:cNvSpPr txBox="1"/>
          <p:nvPr/>
        </p:nvSpPr>
        <p:spPr>
          <a:xfrm>
            <a:off x="341925" y="321950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</a:t>
            </a:r>
            <a:r>
              <a:rPr b="1" lang="uk" sz="17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рятувальників і рятувальниць!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70" name="Google Shape;770;p63"/>
          <p:cNvSpPr/>
          <p:nvPr/>
        </p:nvSpPr>
        <p:spPr>
          <a:xfrm rot="-16">
            <a:off x="380125" y="1236528"/>
            <a:ext cx="1233925" cy="30124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71" name="Google Shape;771;p63"/>
          <p:cNvSpPr/>
          <p:nvPr/>
        </p:nvSpPr>
        <p:spPr>
          <a:xfrm rot="-16">
            <a:off x="380125" y="2233207"/>
            <a:ext cx="2727625" cy="301237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72" name="Google Shape;772;p63"/>
          <p:cNvSpPr txBox="1"/>
          <p:nvPr/>
        </p:nvSpPr>
        <p:spPr>
          <a:xfrm>
            <a:off x="532525" y="1020050"/>
            <a:ext cx="5547900" cy="29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Сашко залишив запалену свічку на столику, коли пішов у ванну. Він вважає, що все буде в порядку.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небезпеки можуть виникнути,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якщо залишити запалену свічку без нагляду?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Чому це може призвести до пожежі?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Яких правил безпеки слід дотримуватися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під час використання свічок?</a:t>
            </a:r>
            <a:endParaRPr sz="26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773" name="Google Shape;77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278460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3">
            <a:off x="796250" y="3303475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380475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100" y="2233201"/>
            <a:ext cx="2360158" cy="2514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81328" y="897788"/>
            <a:ext cx="1662671" cy="251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694313" y="1915000"/>
            <a:ext cx="4656600" cy="16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Найкраще їх чіпляти на рухомі частини 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тіла (передпліччя, зап’ястя, щиколотк</a:t>
            </a: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и)</a:t>
            </a: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.</a:t>
            </a:r>
            <a:br>
              <a:rPr b="1" lang="uk" sz="14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Так флікери краще видно водіям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Світловідбивальні елементи відбивають світло фар машин і водіям легше тебе побачити. Це убезпечує тебе </a:t>
            </a:r>
            <a:r>
              <a:rPr b="1" lang="uk" sz="1400">
                <a:latin typeface="Open Sans"/>
                <a:ea typeface="Open Sans"/>
                <a:cs typeface="Open Sans"/>
                <a:sym typeface="Open Sans"/>
              </a:rPr>
              <a:t>у темну пору</a:t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25275" y="379075"/>
            <a:ext cx="55170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Прикріпи на куртку та рюкзак </a:t>
            </a:r>
            <a:r>
              <a:rPr b="1" lang="uk" sz="18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флікери</a:t>
            </a: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— вони відбиватимуть світло і </a:t>
            </a:r>
            <a:r>
              <a:rPr b="1" lang="uk" sz="18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допоможуть водіям тебе побачити</a:t>
            </a:r>
            <a:r>
              <a:rPr b="1" lang="uk" sz="18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18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82194">
            <a:off x="8247194" y="2327985"/>
            <a:ext cx="405737" cy="40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88773">
            <a:off x="7565393" y="2322461"/>
            <a:ext cx="952089" cy="112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852908">
            <a:off x="5213674" y="1916016"/>
            <a:ext cx="246956" cy="24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86573">
            <a:off x="5335127" y="2416294"/>
            <a:ext cx="422418" cy="4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15996">
            <a:off x="8085748" y="3203760"/>
            <a:ext cx="531178" cy="43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00015">
            <a:off x="8451633" y="3430700"/>
            <a:ext cx="351533" cy="28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79550" y="4229463"/>
            <a:ext cx="673475" cy="4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10932" y="914875"/>
            <a:ext cx="2658294" cy="322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95">
            <a:off x="450375" y="1927862"/>
            <a:ext cx="223275" cy="2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899995">
            <a:off x="450375" y="2825613"/>
            <a:ext cx="223275" cy="2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64"/>
          <p:cNvSpPr txBox="1"/>
          <p:nvPr/>
        </p:nvSpPr>
        <p:spPr>
          <a:xfrm>
            <a:off x="341925" y="321950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</a:t>
            </a:r>
            <a:r>
              <a:rPr b="1" lang="uk" sz="17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рятувальників і рятувальниць!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83" name="Google Shape;783;p64"/>
          <p:cNvSpPr/>
          <p:nvPr/>
        </p:nvSpPr>
        <p:spPr>
          <a:xfrm rot="-16">
            <a:off x="380125" y="1236528"/>
            <a:ext cx="1233925" cy="30124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84" name="Google Shape;784;p64"/>
          <p:cNvSpPr/>
          <p:nvPr/>
        </p:nvSpPr>
        <p:spPr>
          <a:xfrm rot="-16">
            <a:off x="380125" y="2233207"/>
            <a:ext cx="2727625" cy="301237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85" name="Google Shape;785;p64"/>
          <p:cNvSpPr txBox="1"/>
          <p:nvPr/>
        </p:nvSpPr>
        <p:spPr>
          <a:xfrm>
            <a:off x="532525" y="1020050"/>
            <a:ext cx="6180300" cy="29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Ліза разом із друзями вирішила запалити бенгальські вогні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 дитячому майданчику. Вона вважає, що це весело і безпечно.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Чому грати з бенгальськими вогнями небезпечно?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ризики існують для Лізи та її друзів?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можна безпечно проводити свята,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не використовуючи піротехніку?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786" name="Google Shape;78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270840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3">
            <a:off x="796250" y="3074875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357615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924" y="3686738"/>
            <a:ext cx="728801" cy="7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1917">
            <a:off x="6770098" y="738587"/>
            <a:ext cx="2046254" cy="237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125" y="3167578"/>
            <a:ext cx="1513976" cy="1458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65"/>
          <p:cNvSpPr txBox="1"/>
          <p:nvPr/>
        </p:nvSpPr>
        <p:spPr>
          <a:xfrm>
            <a:off x="341925" y="321950"/>
            <a:ext cx="5387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</a:t>
            </a:r>
            <a:r>
              <a:rPr b="1" lang="uk" sz="17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рятувальників і рятувальниць!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97" name="Google Shape;797;p65"/>
          <p:cNvSpPr/>
          <p:nvPr/>
        </p:nvSpPr>
        <p:spPr>
          <a:xfrm rot="-16">
            <a:off x="380125" y="1236528"/>
            <a:ext cx="1233925" cy="301244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98" name="Google Shape;798;p65"/>
          <p:cNvSpPr/>
          <p:nvPr/>
        </p:nvSpPr>
        <p:spPr>
          <a:xfrm rot="-16">
            <a:off x="380125" y="2461807"/>
            <a:ext cx="2793425" cy="389212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99" name="Google Shape;799;p65"/>
          <p:cNvSpPr txBox="1"/>
          <p:nvPr/>
        </p:nvSpPr>
        <p:spPr>
          <a:xfrm>
            <a:off x="532525" y="1020050"/>
            <a:ext cx="5137500" cy="29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r>
              <a:rPr lang="uk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Михайло знайшов у коморі старий газовий балон, який виглядає підозріло. Він вирішує перевірити його сам, не повідомивши дорослих.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Чому небезпечно самостійно перевіряти старі газові балони?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можуть бути наслідки таких дій Михайла?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слід діяти в цій ситуації?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800" name="Google Shape;80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301320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03">
            <a:off x="796250" y="3608275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03">
            <a:off x="796250" y="403335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4530">
            <a:off x="6985714" y="542879"/>
            <a:ext cx="905447" cy="278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4924" y="3686738"/>
            <a:ext cx="728801" cy="7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125" y="3167578"/>
            <a:ext cx="1513976" cy="1458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6"/>
          <p:cNvSpPr txBox="1"/>
          <p:nvPr/>
        </p:nvSpPr>
        <p:spPr>
          <a:xfrm>
            <a:off x="520500" y="306100"/>
            <a:ext cx="3964800" cy="13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Чим зайнятися вдома взимку</a:t>
            </a: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: </a:t>
            </a:r>
            <a:endParaRPr sz="20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pen Sans"/>
              <a:buAutoNum type="arabicPeriod"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Подивитися</a:t>
            </a: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​​</a:t>
            </a:r>
            <a:endParaRPr>
              <a:solidFill>
                <a:srgbClr val="FFE054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0">
              <a:solidFill>
                <a:srgbClr val="FF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811" name="Google Shape;81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925" y="1332950"/>
            <a:ext cx="3964800" cy="2167116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66"/>
          <p:cNvSpPr txBox="1"/>
          <p:nvPr/>
        </p:nvSpPr>
        <p:spPr>
          <a:xfrm>
            <a:off x="4788925" y="4153475"/>
            <a:ext cx="39648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Більше інформації та методичних матеріалів</a:t>
            </a:r>
            <a:b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 безпекові теми ви можете знайти на сайті 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Безпека.інфо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та в </a:t>
            </a:r>
            <a:r>
              <a:rPr lang="uk" sz="1200" u="sng">
                <a:solidFill>
                  <a:srgbClr val="FFE054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пільнотеці ЮНІСЕФ</a:t>
            </a:r>
            <a:endParaRPr sz="18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13" name="Google Shape;813;p66"/>
          <p:cNvSpPr txBox="1"/>
          <p:nvPr/>
        </p:nvSpPr>
        <p:spPr>
          <a:xfrm>
            <a:off x="942125" y="1498175"/>
            <a:ext cx="4167000" cy="22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Мультфільми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</a:t>
            </a:r>
            <a:r>
              <a:rPr lang="uk" u="sng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Суперкоманда проти мін</a:t>
            </a:r>
            <a:r>
              <a:rPr lang="uk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»</a:t>
            </a:r>
            <a:endParaRPr>
              <a:solidFill>
                <a:srgbClr val="FDEA5D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Серію відео </a:t>
            </a:r>
            <a:b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</a:t>
            </a:r>
            <a:r>
              <a:rPr lang="uk" u="sng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Про кібербулінг для підлітків</a:t>
            </a:r>
            <a:r>
              <a:rPr lang="uk">
                <a:solidFill>
                  <a:srgbClr val="FDEA5D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» </a:t>
            </a:r>
            <a:endParaRPr>
              <a:solidFill>
                <a:srgbClr val="FDEA5D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Відеоролики з медіаграмотності </a:t>
            </a:r>
            <a: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</a:t>
            </a:r>
            <a:r>
              <a:rPr lang="uk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BreaktheFake</a:t>
            </a:r>
            <a: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»</a:t>
            </a:r>
            <a:endParaRPr>
              <a:solidFill>
                <a:schemeClr val="accen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Серію відеороликів</a:t>
            </a:r>
            <a: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b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«</a:t>
            </a:r>
            <a:r>
              <a:rPr lang="uk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Зимові пригоди без шкоди</a:t>
            </a:r>
            <a:r>
              <a:rPr lang="uk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» 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4" name="Google Shape;814;p66"/>
          <p:cNvSpPr/>
          <p:nvPr/>
        </p:nvSpPr>
        <p:spPr>
          <a:xfrm>
            <a:off x="926750" y="1661300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5" name="Google Shape;815;p66"/>
          <p:cNvSpPr/>
          <p:nvPr/>
        </p:nvSpPr>
        <p:spPr>
          <a:xfrm>
            <a:off x="926750" y="2159700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6" name="Google Shape;816;p66"/>
          <p:cNvSpPr/>
          <p:nvPr/>
        </p:nvSpPr>
        <p:spPr>
          <a:xfrm>
            <a:off x="926750" y="2658100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7" name="Google Shape;817;p66"/>
          <p:cNvSpPr/>
          <p:nvPr/>
        </p:nvSpPr>
        <p:spPr>
          <a:xfrm>
            <a:off x="926750" y="3150125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8" name="Google Shape;818;p66"/>
          <p:cNvSpPr/>
          <p:nvPr/>
        </p:nvSpPr>
        <p:spPr>
          <a:xfrm>
            <a:off x="6461125" y="1559275"/>
            <a:ext cx="1350000" cy="16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19" name="Google Shape;819;p66"/>
          <p:cNvSpPr/>
          <p:nvPr/>
        </p:nvSpPr>
        <p:spPr>
          <a:xfrm>
            <a:off x="6461125" y="2266650"/>
            <a:ext cx="1350000" cy="16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20" name="Google Shape;820;p66"/>
          <p:cNvSpPr/>
          <p:nvPr/>
        </p:nvSpPr>
        <p:spPr>
          <a:xfrm>
            <a:off x="6461125" y="2974025"/>
            <a:ext cx="1350000" cy="16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7"/>
          <p:cNvSpPr txBox="1"/>
          <p:nvPr/>
        </p:nvSpPr>
        <p:spPr>
          <a:xfrm>
            <a:off x="416350" y="285275"/>
            <a:ext cx="4087500" cy="3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Чим зайнятися вдома взимку</a:t>
            </a: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: </a:t>
            </a:r>
            <a:endParaRPr sz="20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. Почитати </a:t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Брошуру зі стикерпаком </a:t>
            </a:r>
            <a:b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«Зимові пригоди без шкоди»</a:t>
            </a:r>
            <a:endParaRPr b="1">
              <a:solidFill>
                <a:srgbClr val="FFE0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Комікс з історією про Інфорсів</a:t>
            </a:r>
            <a:r>
              <a:rPr b="1" lang="uk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solidFill>
                <a:srgbClr val="FFE0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3. Послухати</a:t>
            </a:r>
            <a:endParaRPr b="1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  <a:t>Трек </a:t>
            </a:r>
            <a:br>
              <a:rPr b="1" lang="uk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  <a:t>«</a:t>
            </a: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Як тусити взимку та залишитися здоровим і неушкодженим?</a:t>
            </a:r>
            <a:r>
              <a:rPr b="1" lang="uk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  <a:t>» </a:t>
            </a:r>
            <a:endParaRPr b="1" sz="252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6" name="Google Shape;826;p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3975" y="511325"/>
            <a:ext cx="3935750" cy="31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7"/>
          <p:cNvSpPr txBox="1"/>
          <p:nvPr/>
        </p:nvSpPr>
        <p:spPr>
          <a:xfrm>
            <a:off x="4418050" y="4153475"/>
            <a:ext cx="3771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Більше інформації та методичних матеріалів на безпекові теми ви можете знайти на сайті 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Безпека.інфо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та в </a:t>
            </a:r>
            <a:r>
              <a:rPr lang="uk" sz="1200" u="sng">
                <a:solidFill>
                  <a:srgbClr val="FFE054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Спі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льнотеці ЮНІСЕФ</a:t>
            </a:r>
            <a:endParaRPr sz="18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28" name="Google Shape;828;p67"/>
          <p:cNvSpPr/>
          <p:nvPr/>
        </p:nvSpPr>
        <p:spPr>
          <a:xfrm>
            <a:off x="850550" y="1590225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29" name="Google Shape;829;p67"/>
          <p:cNvSpPr/>
          <p:nvPr/>
        </p:nvSpPr>
        <p:spPr>
          <a:xfrm>
            <a:off x="850550" y="2098075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30" name="Google Shape;830;p67"/>
          <p:cNvSpPr/>
          <p:nvPr/>
        </p:nvSpPr>
        <p:spPr>
          <a:xfrm>
            <a:off x="850550" y="2845175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8"/>
          <p:cNvSpPr txBox="1"/>
          <p:nvPr/>
        </p:nvSpPr>
        <p:spPr>
          <a:xfrm>
            <a:off x="416350" y="285275"/>
            <a:ext cx="4087500" cy="33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Чим зайнятися вдома взимку</a:t>
            </a:r>
            <a:r>
              <a:rPr lang="uk" sz="20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: </a:t>
            </a:r>
            <a:endParaRPr sz="20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4. Пограти в </a:t>
            </a:r>
            <a:endParaRPr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онлайн-гру </a:t>
            </a:r>
            <a:b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«Суперкоманда проти мін!»</a:t>
            </a:r>
            <a:endParaRPr b="1">
              <a:solidFill>
                <a:srgbClr val="FFE05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u="sng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Мапа смачних пригод </a:t>
            </a:r>
            <a:endParaRPr b="1">
              <a:solidFill>
                <a:srgbClr val="FFE0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6" name="Google Shape;836;p68"/>
          <p:cNvSpPr txBox="1"/>
          <p:nvPr/>
        </p:nvSpPr>
        <p:spPr>
          <a:xfrm>
            <a:off x="4020425" y="4153475"/>
            <a:ext cx="41694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Більше інформації та методичних матеріалів</a:t>
            </a:r>
            <a:endParaRPr sz="12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на безпекові теми ви можете знайти на сайті 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Безпека.інфо</a:t>
            </a:r>
            <a:r>
              <a:rPr lang="uk" sz="12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та в </a:t>
            </a:r>
            <a:r>
              <a:rPr lang="uk" sz="1200" u="sng">
                <a:solidFill>
                  <a:srgbClr val="FFE054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Спі</a:t>
            </a:r>
            <a:r>
              <a:rPr lang="uk" sz="1200" u="sng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льнотеці ЮНІСЕФ</a:t>
            </a:r>
            <a:endParaRPr sz="18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837" name="Google Shape;837;p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0425" y="1215600"/>
            <a:ext cx="4739451" cy="2286415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68"/>
          <p:cNvSpPr/>
          <p:nvPr/>
        </p:nvSpPr>
        <p:spPr>
          <a:xfrm>
            <a:off x="853800" y="1844100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39" name="Google Shape;839;p68"/>
          <p:cNvSpPr/>
          <p:nvPr/>
        </p:nvSpPr>
        <p:spPr>
          <a:xfrm>
            <a:off x="853800" y="2089400"/>
            <a:ext cx="53700" cy="53700"/>
          </a:xfrm>
          <a:prstGeom prst="ellipse">
            <a:avLst/>
          </a:prstGeom>
          <a:solidFill>
            <a:srgbClr val="FFE05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9"/>
          <p:cNvSpPr txBox="1"/>
          <p:nvPr/>
        </p:nvSpPr>
        <p:spPr>
          <a:xfrm>
            <a:off x="388250" y="366125"/>
            <a:ext cx="7079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Тепер ви знаєте, як подбати про свою безпеку взимку! Не забувайте поради наших друзів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845" name="Google Shape;84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8349" y="1431523"/>
            <a:ext cx="2026501" cy="35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25" y="1354100"/>
            <a:ext cx="3094542" cy="375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110627" y="2181376"/>
            <a:ext cx="2878198" cy="1468549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69"/>
          <p:cNvSpPr txBox="1"/>
          <p:nvPr/>
        </p:nvSpPr>
        <p:spPr>
          <a:xfrm>
            <a:off x="4502875" y="2725100"/>
            <a:ext cx="202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Досліджуй зимовий світ, але безпечно!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9" name="Google Shape;849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-274703" y="2183987"/>
            <a:ext cx="4060150" cy="1706376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9"/>
          <p:cNvSpPr txBox="1"/>
          <p:nvPr/>
        </p:nvSpPr>
        <p:spPr>
          <a:xfrm>
            <a:off x="652988" y="2866325"/>
            <a:ext cx="266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Піклуйся про світло й безпеку в темну пору доби!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1" name="Google Shape;851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29375" y="1516225"/>
            <a:ext cx="2094324" cy="342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9275" y="1135450"/>
            <a:ext cx="2517699" cy="13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9"/>
          <p:cNvSpPr txBox="1"/>
          <p:nvPr/>
        </p:nvSpPr>
        <p:spPr>
          <a:xfrm>
            <a:off x="5617190" y="1482150"/>
            <a:ext cx="17739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Зігрівайся вдома за правилами!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0"/>
          <p:cNvSpPr txBox="1"/>
          <p:nvPr/>
        </p:nvSpPr>
        <p:spPr>
          <a:xfrm>
            <a:off x="438150" y="372050"/>
            <a:ext cx="5338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Підсумуймо!</a:t>
            </a:r>
            <a:endParaRPr sz="22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59" name="Google Shape;859;p70"/>
          <p:cNvSpPr/>
          <p:nvPr/>
        </p:nvSpPr>
        <p:spPr>
          <a:xfrm rot="-10">
            <a:off x="819725" y="1073210"/>
            <a:ext cx="6830100" cy="799880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0" name="Google Shape;860;p70"/>
          <p:cNvSpPr/>
          <p:nvPr/>
        </p:nvSpPr>
        <p:spPr>
          <a:xfrm rot="-8">
            <a:off x="819725" y="3043807"/>
            <a:ext cx="6273025" cy="799885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1" name="Google Shape;861;p70"/>
          <p:cNvSpPr/>
          <p:nvPr/>
        </p:nvSpPr>
        <p:spPr>
          <a:xfrm rot="-9">
            <a:off x="819725" y="2596808"/>
            <a:ext cx="6003650" cy="523183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2" name="Google Shape;862;p70"/>
          <p:cNvSpPr/>
          <p:nvPr/>
        </p:nvSpPr>
        <p:spPr>
          <a:xfrm rot="-9">
            <a:off x="819725" y="1796905"/>
            <a:ext cx="4108250" cy="799889"/>
          </a:xfrm>
          <a:prstGeom prst="flowChartManualInput">
            <a:avLst/>
          </a:prstGeom>
          <a:solidFill>
            <a:srgbClr val="FDEA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3" name="Google Shape;863;p70"/>
          <p:cNvSpPr/>
          <p:nvPr/>
        </p:nvSpPr>
        <p:spPr>
          <a:xfrm rot="-8">
            <a:off x="819725" y="3767506"/>
            <a:ext cx="4618175" cy="799889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4" name="Google Shape;864;p70"/>
          <p:cNvSpPr txBox="1"/>
          <p:nvPr>
            <p:ph type="title"/>
          </p:nvPr>
        </p:nvSpPr>
        <p:spPr>
          <a:xfrm>
            <a:off x="945875" y="1194525"/>
            <a:ext cx="6830100" cy="36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правила безпеки в темну пору доби</a:t>
            </a: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ви запам’ятали? </a:t>
            </a: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 допоможе бути помітними?</a:t>
            </a:r>
            <a:b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будете поводитися на кризі? </a:t>
            </a: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чинити не варто?</a:t>
            </a:r>
            <a:b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 робити, якщо лід під вами починає тріщати?</a:t>
            </a:r>
            <a:b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предмети вдома можуть бути небезпечними? </a:t>
            </a: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з ними правильно поводитися?</a:t>
            </a:r>
            <a:b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 робити, якщо виникла пожежа, </a:t>
            </a: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1600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а дорослих немає вдома?</a:t>
            </a:r>
            <a:endParaRPr sz="1600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65" name="Google Shape;865;p70"/>
          <p:cNvSpPr txBox="1"/>
          <p:nvPr/>
        </p:nvSpPr>
        <p:spPr>
          <a:xfrm rot="904300">
            <a:off x="455167" y="2570816"/>
            <a:ext cx="402651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6" name="Google Shape;866;p70"/>
          <p:cNvSpPr txBox="1"/>
          <p:nvPr/>
        </p:nvSpPr>
        <p:spPr>
          <a:xfrm rot="-899351">
            <a:off x="379057" y="1098036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7" name="Google Shape;867;p70"/>
          <p:cNvSpPr txBox="1"/>
          <p:nvPr/>
        </p:nvSpPr>
        <p:spPr>
          <a:xfrm rot="-899351">
            <a:off x="302857" y="3087711"/>
            <a:ext cx="402495" cy="5848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8" name="Google Shape;868;p70"/>
          <p:cNvSpPr txBox="1"/>
          <p:nvPr/>
        </p:nvSpPr>
        <p:spPr>
          <a:xfrm rot="387769">
            <a:off x="447900" y="3790859"/>
            <a:ext cx="402458" cy="5848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9" name="Google Shape;869;p70"/>
          <p:cNvSpPr txBox="1"/>
          <p:nvPr/>
        </p:nvSpPr>
        <p:spPr>
          <a:xfrm rot="-282201">
            <a:off x="302869" y="1822102"/>
            <a:ext cx="402455" cy="5848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uk" sz="26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26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/>
        </p:nvSpPr>
        <p:spPr>
          <a:xfrm>
            <a:off x="314850" y="348975"/>
            <a:ext cx="46452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800">
                <a:solidFill>
                  <a:srgbClr val="FFE05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Нагадуй батькам про</a:t>
            </a:r>
            <a:r>
              <a:rPr b="1" lang="uk" sz="22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b="1" lang="uk" sz="21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світловідбивальні </a:t>
            </a:r>
            <a:r>
              <a:rPr b="1" lang="uk" sz="21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елемен</a:t>
            </a:r>
            <a:r>
              <a:rPr b="1" lang="uk" sz="21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</a:t>
            </a:r>
            <a:r>
              <a:rPr b="1" lang="uk" sz="21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и</a:t>
            </a:r>
            <a:endParaRPr b="1" sz="219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2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9582" y="1595692"/>
            <a:ext cx="2218241" cy="295189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/>
        </p:nvSpPr>
        <p:spPr>
          <a:xfrm>
            <a:off x="4822350" y="1766775"/>
            <a:ext cx="42741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Прикріпіть флікери </a:t>
            </a:r>
            <a:endParaRPr b="1" sz="1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повідець</a:t>
            </a: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і нашийник вашого </a:t>
            </a:r>
            <a:endParaRPr b="1" sz="16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6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дома</a:t>
            </a:r>
            <a:r>
              <a:rPr b="1" lang="uk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шнього </a:t>
            </a:r>
            <a:r>
              <a:rPr b="1" lang="uk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</a:t>
            </a:r>
            <a:r>
              <a:rPr b="1" lang="uk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любленця</a:t>
            </a:r>
            <a:r>
              <a:rPr b="1" lang="uk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275" y="1595692"/>
            <a:ext cx="2679637" cy="3402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97">
            <a:off x="8298522" y="2486051"/>
            <a:ext cx="230431" cy="2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693">
            <a:off x="4527864" y="1698850"/>
            <a:ext cx="318792" cy="31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379000" y="435850"/>
            <a:ext cx="50685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/>
              <a:t>Завжди носи із собою </a:t>
            </a:r>
            <a:r>
              <a:rPr b="1" lang="uk" sz="1900">
                <a:solidFill>
                  <a:srgbClr val="FDEA5D"/>
                </a:solidFill>
              </a:rPr>
              <a:t>заряджений телефон і ліхтарик</a:t>
            </a:r>
            <a:endParaRPr b="1" sz="169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144" name="Google Shape;144;p21"/>
          <p:cNvSpPr txBox="1"/>
          <p:nvPr/>
        </p:nvSpPr>
        <p:spPr>
          <a:xfrm>
            <a:off x="1233575" y="2624763"/>
            <a:ext cx="3204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показуватиме безпечний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шлях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1233575" y="3097050"/>
            <a:ext cx="28959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іншим людям буде легше тебе помітити</a:t>
            </a:r>
            <a:endParaRPr sz="2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900" y="233025"/>
            <a:ext cx="4052100" cy="491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/>
          <p:nvPr/>
        </p:nvSpPr>
        <p:spPr>
          <a:xfrm rot="-9">
            <a:off x="960087" y="1811079"/>
            <a:ext cx="3290150" cy="634992"/>
          </a:xfrm>
          <a:prstGeom prst="flowChartManualInput">
            <a:avLst/>
          </a:prstGeom>
          <a:solidFill>
            <a:srgbClr val="969B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1131513" y="1867263"/>
            <a:ext cx="337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Ліхтарик допоможе освітити дорогу перед тобою</a:t>
            </a:r>
            <a:r>
              <a:rPr b="1" lang="uk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5">
            <a:off x="985200" y="2705587"/>
            <a:ext cx="223275" cy="2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5">
            <a:off x="985200" y="3213463"/>
            <a:ext cx="223275" cy="2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0500" y="1508425"/>
            <a:ext cx="2017600" cy="14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79">
            <a:off x="146106" y="3774455"/>
            <a:ext cx="2148940" cy="143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4884325" y="1290675"/>
            <a:ext cx="4265100" cy="8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Пішохідні переходи — це спеціально відведені місця, </a:t>
            </a:r>
            <a:r>
              <a:rPr b="1" lang="uk" sz="1200">
                <a:solidFill>
                  <a:srgbClr val="FDEA5D"/>
                </a:solidFill>
                <a:latin typeface="Open Sans"/>
                <a:ea typeface="Open Sans"/>
                <a:cs typeface="Open Sans"/>
                <a:sym typeface="Open Sans"/>
              </a:rPr>
              <a:t>де водії очікують побачити пішоходів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1" lang="uk" sz="12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і 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зупиняються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 заздалегідь</a:t>
            </a:r>
            <a:r>
              <a:rPr b="1" lang="uk" sz="1200">
                <a:latin typeface="Open Sans"/>
                <a:ea typeface="Open Sans"/>
                <a:cs typeface="Open Sans"/>
                <a:sym typeface="Open Sans"/>
              </a:rPr>
              <a:t>, щоб дати їм дорогу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377125" y="379075"/>
            <a:ext cx="77355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22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Переходь дорогу лише </a:t>
            </a:r>
            <a:r>
              <a:rPr b="1" lang="uk" sz="22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на</a:t>
            </a:r>
            <a:r>
              <a:rPr b="1" lang="uk" sz="22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r>
              <a:rPr b="1" lang="uk" sz="22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пішохідних переходах,</a:t>
            </a:r>
            <a:r>
              <a:rPr b="1" lang="uk" sz="22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якщо можеш, то </a:t>
            </a:r>
            <a:r>
              <a:rPr b="1" lang="uk" sz="2200">
                <a:solidFill>
                  <a:srgbClr val="FDEA5D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у групі людей</a:t>
            </a:r>
            <a:endParaRPr sz="3300">
              <a:solidFill>
                <a:srgbClr val="FDEA5D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4884322" y="2148225"/>
            <a:ext cx="40437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Коли переходиш дорогу </a:t>
            </a:r>
            <a:r>
              <a:rPr b="1" lang="uk" sz="1200">
                <a:solidFill>
                  <a:srgbClr val="FDEA5D"/>
                </a:solidFill>
                <a:latin typeface="Open Sans"/>
                <a:ea typeface="Open Sans"/>
                <a:cs typeface="Open Sans"/>
                <a:sym typeface="Open Sans"/>
              </a:rPr>
              <a:t>у групі, </a:t>
            </a:r>
            <a:br>
              <a:rPr b="1" lang="uk" sz="1200">
                <a:solidFill>
                  <a:srgbClr val="FDEA5D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200">
                <a:solidFill>
                  <a:srgbClr val="FDEA5D"/>
                </a:solidFill>
                <a:latin typeface="Open Sans"/>
                <a:ea typeface="Open Sans"/>
                <a:cs typeface="Open Sans"/>
                <a:sym typeface="Open Sans"/>
              </a:rPr>
              <a:t>то тебе легше помітити</a:t>
            </a: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, що знижує ймовірність нещасного випадку</a:t>
            </a:r>
            <a:endParaRPr sz="24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8675" y="1658025"/>
            <a:ext cx="6427674" cy="333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97">
            <a:off x="4509747" y="1338526"/>
            <a:ext cx="230431" cy="2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9802">
            <a:off x="4509747" y="2194851"/>
            <a:ext cx="230431" cy="23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4906050" y="2940150"/>
            <a:ext cx="38799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Допомагай іншим</a:t>
            </a:r>
            <a:endParaRPr b="1" sz="12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2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Звертай увагу на людей, які потребують допомоги: літніх людей, батьків із візочками та людей з інвалідністю</a:t>
            </a:r>
            <a:endParaRPr b="1" sz="120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97">
            <a:off x="4535522" y="3056726"/>
            <a:ext cx="230431" cy="23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43189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/>
        </p:nvSpPr>
        <p:spPr>
          <a:xfrm>
            <a:off x="531400" y="398925"/>
            <a:ext cx="5387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1800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Перевірмо, чи тобі вдалося запам’ятати поради наших винахідників!</a:t>
            </a:r>
            <a:endParaRPr sz="1800">
              <a:solidFill>
                <a:schemeClr val="lt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78350" y="1080500"/>
            <a:ext cx="7503300" cy="1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uk" sz="1300">
                <a:solidFill>
                  <a:srgbClr val="FFE054"/>
                </a:solidFill>
                <a:latin typeface="Open Sans"/>
                <a:ea typeface="Open Sans"/>
                <a:cs typeface="Open Sans"/>
                <a:sym typeface="Open Sans"/>
              </a:rPr>
              <a:t>Ситуація:</a:t>
            </a:r>
            <a:b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Дмитро йде в магазин, коли на вулиці вже темно. Він згадує про ліхтарик у телефоні та вирішує увімкнути його, щоб освітити собі шлях. Але він бачить сповіщення </a:t>
            </a:r>
            <a:b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 месенджері й починає листуватися з подругою, через що забуває ввімкнути ліхтарик, і переходить дорогу, не помітивши машину, що наближається</a:t>
            </a: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</a:t>
            </a:r>
            <a:endParaRPr sz="26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578350" y="2418100"/>
            <a:ext cx="6263400" cy="24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uk" sz="13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Питання для обговорення:</a:t>
            </a:r>
            <a:b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uk" sz="130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Чому важливо використовувати телефон </a:t>
            </a: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виключно </a:t>
            </a:r>
            <a:b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	для освітлення шляху, коли йдеш дорогою?</a:t>
            </a:r>
            <a:endParaRPr sz="13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Які ризики виникають, якщо відриватися на листування, </a:t>
            </a:r>
            <a:b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	перебуваючи на вулиці в темну пору?</a:t>
            </a:r>
            <a:endParaRPr sz="13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Як краще використати телефон у темну пору доби?</a:t>
            </a:r>
            <a:endParaRPr sz="13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" sz="1300">
                <a:solidFill>
                  <a:schemeClr val="lt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Що мав би зробити Дмитро, щоб уникнути небезпечної ситуації?</a:t>
            </a:r>
            <a:endParaRPr sz="2600">
              <a:solidFill>
                <a:schemeClr val="lt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3">
            <a:off x="796250" y="293700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3">
            <a:off x="796250" y="3532075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3">
            <a:off x="796250" y="4109550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00003">
            <a:off x="796250" y="4493625"/>
            <a:ext cx="195875" cy="19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852908">
            <a:off x="7992881" y="2907124"/>
            <a:ext cx="557575" cy="55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500029">
            <a:off x="6827120" y="2876521"/>
            <a:ext cx="953735" cy="953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1">
  <a:themeElements>
    <a:clrScheme name="Simple Light">
      <a:dk1>
        <a:srgbClr val="443189"/>
      </a:dk1>
      <a:lt1>
        <a:srgbClr val="8F579F"/>
      </a:lt1>
      <a:dk2>
        <a:srgbClr val="EB5E9D"/>
      </a:dk2>
      <a:lt2>
        <a:srgbClr val="FFFFFF"/>
      </a:lt2>
      <a:accent1>
        <a:srgbClr val="FFE054"/>
      </a:accent1>
      <a:accent2>
        <a:srgbClr val="F8A92C"/>
      </a:accent2>
      <a:accent3>
        <a:srgbClr val="AFDFF9"/>
      </a:accent3>
      <a:accent4>
        <a:srgbClr val="F2E500"/>
      </a:accent4>
      <a:accent5>
        <a:srgbClr val="EFA3BE"/>
      </a:accent5>
      <a:accent6>
        <a:srgbClr val="EAE325"/>
      </a:accent6>
      <a:hlink>
        <a:srgbClr val="AFDFF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